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52"/>
  </p:notesMasterIdLst>
  <p:sldIdLst>
    <p:sldId id="256" r:id="rId5"/>
    <p:sldId id="271" r:id="rId6"/>
    <p:sldId id="302" r:id="rId7"/>
    <p:sldId id="257" r:id="rId8"/>
    <p:sldId id="270" r:id="rId9"/>
    <p:sldId id="382" r:id="rId10"/>
    <p:sldId id="320" r:id="rId11"/>
    <p:sldId id="376" r:id="rId12"/>
    <p:sldId id="378" r:id="rId13"/>
    <p:sldId id="353" r:id="rId14"/>
    <p:sldId id="335" r:id="rId15"/>
    <p:sldId id="355" r:id="rId16"/>
    <p:sldId id="400" r:id="rId17"/>
    <p:sldId id="384" r:id="rId18"/>
    <p:sldId id="359" r:id="rId19"/>
    <p:sldId id="401" r:id="rId20"/>
    <p:sldId id="396" r:id="rId21"/>
    <p:sldId id="398" r:id="rId22"/>
    <p:sldId id="363" r:id="rId23"/>
    <p:sldId id="366" r:id="rId24"/>
    <p:sldId id="294" r:id="rId25"/>
    <p:sldId id="381" r:id="rId26"/>
    <p:sldId id="402" r:id="rId27"/>
    <p:sldId id="370" r:id="rId28"/>
    <p:sldId id="409" r:id="rId29"/>
    <p:sldId id="307" r:id="rId30"/>
    <p:sldId id="403" r:id="rId31"/>
    <p:sldId id="326" r:id="rId32"/>
    <p:sldId id="349" r:id="rId33"/>
    <p:sldId id="311" r:id="rId34"/>
    <p:sldId id="319" r:id="rId35"/>
    <p:sldId id="368" r:id="rId36"/>
    <p:sldId id="369" r:id="rId37"/>
    <p:sldId id="380" r:id="rId38"/>
    <p:sldId id="372" r:id="rId39"/>
    <p:sldId id="405" r:id="rId40"/>
    <p:sldId id="404" r:id="rId41"/>
    <p:sldId id="406" r:id="rId42"/>
    <p:sldId id="300" r:id="rId43"/>
    <p:sldId id="407" r:id="rId44"/>
    <p:sldId id="408" r:id="rId45"/>
    <p:sldId id="292" r:id="rId46"/>
    <p:sldId id="395" r:id="rId47"/>
    <p:sldId id="331" r:id="rId48"/>
    <p:sldId id="332" r:id="rId49"/>
    <p:sldId id="314" r:id="rId50"/>
    <p:sldId id="313" r:id="rId5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BDCE0-D6EB-4DEF-B551-06A517755371}" v="15" dt="2023-12-03T14:24:40.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6" autoAdjust="0"/>
    <p:restoredTop sz="94660"/>
  </p:normalViewPr>
  <p:slideViewPr>
    <p:cSldViewPr snapToGrid="0">
      <p:cViewPr varScale="1">
        <p:scale>
          <a:sx n="86" d="100"/>
          <a:sy n="86" d="100"/>
        </p:scale>
        <p:origin x="885"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8558E-C7DA-428B-837F-0AE81FED3E49}"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9D35C705-B605-4DB9-B8DF-8CA65F613582}">
      <dgm:prSet/>
      <dgm:spPr/>
      <dgm:t>
        <a:bodyPr/>
        <a:lstStyle/>
        <a:p>
          <a:r>
            <a:rPr lang="en-US" dirty="0"/>
            <a:t>Every girl will participate in every match at every tournament.  </a:t>
          </a:r>
        </a:p>
        <a:p>
          <a:r>
            <a:rPr lang="en-US" dirty="0"/>
            <a:t>This does not guarantee every game.  </a:t>
          </a:r>
        </a:p>
      </dgm:t>
    </dgm:pt>
    <dgm:pt modelId="{7809E300-E21A-48A2-ACFD-090B956833B8}" type="parTrans" cxnId="{81D2BFCE-614E-4A2B-A0E5-F77BD8F81877}">
      <dgm:prSet/>
      <dgm:spPr/>
      <dgm:t>
        <a:bodyPr/>
        <a:lstStyle/>
        <a:p>
          <a:endParaRPr lang="en-US"/>
        </a:p>
      </dgm:t>
    </dgm:pt>
    <dgm:pt modelId="{905C89E0-A79F-488D-8C8D-A96F2F6C471D}" type="sibTrans" cxnId="{81D2BFCE-614E-4A2B-A0E5-F77BD8F81877}">
      <dgm:prSet/>
      <dgm:spPr/>
      <dgm:t>
        <a:bodyPr/>
        <a:lstStyle/>
        <a:p>
          <a:endParaRPr lang="en-US"/>
        </a:p>
      </dgm:t>
    </dgm:pt>
    <dgm:pt modelId="{1E0E636C-D78E-41DA-86A4-F1F3EBCA1794}">
      <dgm:prSet custT="1"/>
      <dgm:spPr/>
      <dgm:t>
        <a:bodyPr/>
        <a:lstStyle/>
        <a:p>
          <a:r>
            <a:rPr lang="en-US" sz="2000" dirty="0"/>
            <a:t>Teams are considered “Competitive Travel Teams” the expectation is to go into all matches with the mindset and goal of competing at the highest level.  </a:t>
          </a:r>
        </a:p>
        <a:p>
          <a:r>
            <a:rPr lang="en-US" sz="2000" dirty="0"/>
            <a:t>Coaches will decide final lineups, subs, and rotations necessary to achieve this goal.  </a:t>
          </a:r>
        </a:p>
        <a:p>
          <a:r>
            <a:rPr lang="en-US" sz="2000" dirty="0"/>
            <a:t>We are “In It To Win It!”</a:t>
          </a:r>
        </a:p>
      </dgm:t>
    </dgm:pt>
    <dgm:pt modelId="{C3A7449E-ECB5-4099-A465-54F3AFB321F9}" type="parTrans" cxnId="{E4E5861C-D602-4084-A5EC-BD6CCC5C2B0C}">
      <dgm:prSet/>
      <dgm:spPr/>
      <dgm:t>
        <a:bodyPr/>
        <a:lstStyle/>
        <a:p>
          <a:endParaRPr lang="en-US"/>
        </a:p>
      </dgm:t>
    </dgm:pt>
    <dgm:pt modelId="{466F3C72-9113-4A5C-A7B0-A6C8BC824190}" type="sibTrans" cxnId="{E4E5861C-D602-4084-A5EC-BD6CCC5C2B0C}">
      <dgm:prSet/>
      <dgm:spPr/>
      <dgm:t>
        <a:bodyPr/>
        <a:lstStyle/>
        <a:p>
          <a:endParaRPr lang="en-US"/>
        </a:p>
      </dgm:t>
    </dgm:pt>
    <dgm:pt modelId="{F4B89FF3-1B27-4A3E-AA5F-8913D1A59273}" type="pres">
      <dgm:prSet presAssocID="{C418558E-C7DA-428B-837F-0AE81FED3E49}" presName="Name0" presStyleCnt="0">
        <dgm:presLayoutVars>
          <dgm:dir/>
          <dgm:animLvl val="lvl"/>
          <dgm:resizeHandles val="exact"/>
        </dgm:presLayoutVars>
      </dgm:prSet>
      <dgm:spPr/>
    </dgm:pt>
    <dgm:pt modelId="{8019B1A6-A243-485C-9AFF-BE9DF8FEC86E}" type="pres">
      <dgm:prSet presAssocID="{1E0E636C-D78E-41DA-86A4-F1F3EBCA1794}" presName="boxAndChildren" presStyleCnt="0"/>
      <dgm:spPr/>
    </dgm:pt>
    <dgm:pt modelId="{D1D7BE8D-5843-4DE0-A8B2-E83BFA4698BF}" type="pres">
      <dgm:prSet presAssocID="{1E0E636C-D78E-41DA-86A4-F1F3EBCA1794}" presName="parentTextBox" presStyleLbl="node1" presStyleIdx="0" presStyleCnt="2"/>
      <dgm:spPr/>
    </dgm:pt>
    <dgm:pt modelId="{33FAC67F-61FE-4FE4-8007-DB074B502C63}" type="pres">
      <dgm:prSet presAssocID="{905C89E0-A79F-488D-8C8D-A96F2F6C471D}" presName="sp" presStyleCnt="0"/>
      <dgm:spPr/>
    </dgm:pt>
    <dgm:pt modelId="{461F640B-8F95-47F2-B080-9BD801B7252D}" type="pres">
      <dgm:prSet presAssocID="{9D35C705-B605-4DB9-B8DF-8CA65F613582}" presName="arrowAndChildren" presStyleCnt="0"/>
      <dgm:spPr/>
    </dgm:pt>
    <dgm:pt modelId="{D6BC33E0-9FA3-4FC5-9C27-BC45D390FC8C}" type="pres">
      <dgm:prSet presAssocID="{9D35C705-B605-4DB9-B8DF-8CA65F613582}" presName="parentTextArrow" presStyleLbl="node1" presStyleIdx="1" presStyleCnt="2"/>
      <dgm:spPr/>
    </dgm:pt>
  </dgm:ptLst>
  <dgm:cxnLst>
    <dgm:cxn modelId="{4DC3C407-4DB2-4EF0-B591-12AFB3FC0F16}" type="presOf" srcId="{9D35C705-B605-4DB9-B8DF-8CA65F613582}" destId="{D6BC33E0-9FA3-4FC5-9C27-BC45D390FC8C}" srcOrd="0" destOrd="0" presId="urn:microsoft.com/office/officeart/2005/8/layout/process4"/>
    <dgm:cxn modelId="{9EBED10E-5AA7-451B-AC22-9F26A2C678CB}" type="presOf" srcId="{C418558E-C7DA-428B-837F-0AE81FED3E49}" destId="{F4B89FF3-1B27-4A3E-AA5F-8913D1A59273}" srcOrd="0" destOrd="0" presId="urn:microsoft.com/office/officeart/2005/8/layout/process4"/>
    <dgm:cxn modelId="{E4E5861C-D602-4084-A5EC-BD6CCC5C2B0C}" srcId="{C418558E-C7DA-428B-837F-0AE81FED3E49}" destId="{1E0E636C-D78E-41DA-86A4-F1F3EBCA1794}" srcOrd="1" destOrd="0" parTransId="{C3A7449E-ECB5-4099-A465-54F3AFB321F9}" sibTransId="{466F3C72-9113-4A5C-A7B0-A6C8BC824190}"/>
    <dgm:cxn modelId="{14C1342F-218C-46BF-B418-F243F20C4B24}" type="presOf" srcId="{1E0E636C-D78E-41DA-86A4-F1F3EBCA1794}" destId="{D1D7BE8D-5843-4DE0-A8B2-E83BFA4698BF}" srcOrd="0" destOrd="0" presId="urn:microsoft.com/office/officeart/2005/8/layout/process4"/>
    <dgm:cxn modelId="{81D2BFCE-614E-4A2B-A0E5-F77BD8F81877}" srcId="{C418558E-C7DA-428B-837F-0AE81FED3E49}" destId="{9D35C705-B605-4DB9-B8DF-8CA65F613582}" srcOrd="0" destOrd="0" parTransId="{7809E300-E21A-48A2-ACFD-090B956833B8}" sibTransId="{905C89E0-A79F-488D-8C8D-A96F2F6C471D}"/>
    <dgm:cxn modelId="{B65CBE46-AB20-420E-B725-7B7399CC5F84}" type="presParOf" srcId="{F4B89FF3-1B27-4A3E-AA5F-8913D1A59273}" destId="{8019B1A6-A243-485C-9AFF-BE9DF8FEC86E}" srcOrd="0" destOrd="0" presId="urn:microsoft.com/office/officeart/2005/8/layout/process4"/>
    <dgm:cxn modelId="{DA08BF23-B77F-4817-9A30-132CA56EB3DE}" type="presParOf" srcId="{8019B1A6-A243-485C-9AFF-BE9DF8FEC86E}" destId="{D1D7BE8D-5843-4DE0-A8B2-E83BFA4698BF}" srcOrd="0" destOrd="0" presId="urn:microsoft.com/office/officeart/2005/8/layout/process4"/>
    <dgm:cxn modelId="{CA858BB6-0F61-4C97-AAE3-90D07C8FEE7F}" type="presParOf" srcId="{F4B89FF3-1B27-4A3E-AA5F-8913D1A59273}" destId="{33FAC67F-61FE-4FE4-8007-DB074B502C63}" srcOrd="1" destOrd="0" presId="urn:microsoft.com/office/officeart/2005/8/layout/process4"/>
    <dgm:cxn modelId="{E1342DF0-0B85-41C5-B1A2-6F6D98E1D06D}" type="presParOf" srcId="{F4B89FF3-1B27-4A3E-AA5F-8913D1A59273}" destId="{461F640B-8F95-47F2-B080-9BD801B7252D}" srcOrd="2" destOrd="0" presId="urn:microsoft.com/office/officeart/2005/8/layout/process4"/>
    <dgm:cxn modelId="{CF4F827A-0B88-4D98-9349-713C24CE257F}" type="presParOf" srcId="{461F640B-8F95-47F2-B080-9BD801B7252D}" destId="{D6BC33E0-9FA3-4FC5-9C27-BC45D390FC8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4A03B2-868B-4D32-9D5E-4E102F88A099}"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77E46D21-C8BE-4E45-BFF1-E8377291B547}">
      <dgm:prSet/>
      <dgm:spPr/>
      <dgm:t>
        <a:bodyPr/>
        <a:lstStyle/>
        <a:p>
          <a:r>
            <a:rPr lang="en-US"/>
            <a:t>Watch</a:t>
          </a:r>
        </a:p>
      </dgm:t>
    </dgm:pt>
    <dgm:pt modelId="{6F169D0B-5B29-4580-A362-8B8AE9DF04AD}" type="parTrans" cxnId="{FCE17495-B734-47FF-A05C-D8C54EE50376}">
      <dgm:prSet/>
      <dgm:spPr/>
      <dgm:t>
        <a:bodyPr/>
        <a:lstStyle/>
        <a:p>
          <a:endParaRPr lang="en-US"/>
        </a:p>
      </dgm:t>
    </dgm:pt>
    <dgm:pt modelId="{3CB8C54F-4ADB-4BA7-84B1-2E40012AB8A0}" type="sibTrans" cxnId="{FCE17495-B734-47FF-A05C-D8C54EE50376}">
      <dgm:prSet/>
      <dgm:spPr/>
      <dgm:t>
        <a:bodyPr/>
        <a:lstStyle/>
        <a:p>
          <a:endParaRPr lang="en-US"/>
        </a:p>
      </dgm:t>
    </dgm:pt>
    <dgm:pt modelId="{0C717A9E-3F8B-450F-90CF-CCDA8BA6A75F}">
      <dgm:prSet/>
      <dgm:spPr/>
      <dgm:t>
        <a:bodyPr/>
        <a:lstStyle/>
        <a:p>
          <a:r>
            <a:rPr lang="en-US" dirty="0"/>
            <a:t>Watch the December calendar carefully for your practice times and locations!</a:t>
          </a:r>
        </a:p>
      </dgm:t>
    </dgm:pt>
    <dgm:pt modelId="{1AB147BD-0A34-489A-8EB4-F4D498F9059C}" type="parTrans" cxnId="{3BFF266F-165A-4F65-873D-8FB1BFBA0B2A}">
      <dgm:prSet/>
      <dgm:spPr/>
      <dgm:t>
        <a:bodyPr/>
        <a:lstStyle/>
        <a:p>
          <a:endParaRPr lang="en-US"/>
        </a:p>
      </dgm:t>
    </dgm:pt>
    <dgm:pt modelId="{CBDE9477-EDD3-42FF-B7C7-B7806E202D16}" type="sibTrans" cxnId="{3BFF266F-165A-4F65-873D-8FB1BFBA0B2A}">
      <dgm:prSet/>
      <dgm:spPr/>
      <dgm:t>
        <a:bodyPr/>
        <a:lstStyle/>
        <a:p>
          <a:endParaRPr lang="en-US"/>
        </a:p>
      </dgm:t>
    </dgm:pt>
    <dgm:pt modelId="{376E4C04-5E86-4524-8F4B-E471787E4E4C}">
      <dgm:prSet/>
      <dgm:spPr/>
      <dgm:t>
        <a:bodyPr/>
        <a:lstStyle/>
        <a:p>
          <a:r>
            <a:rPr lang="en-US"/>
            <a:t>Book</a:t>
          </a:r>
        </a:p>
      </dgm:t>
    </dgm:pt>
    <dgm:pt modelId="{F7CD3D31-DBFB-49E5-ABD2-9AF300D5C221}" type="parTrans" cxnId="{87C47401-8754-44DD-82E3-E7075D0C0A49}">
      <dgm:prSet/>
      <dgm:spPr/>
      <dgm:t>
        <a:bodyPr/>
        <a:lstStyle/>
        <a:p>
          <a:endParaRPr lang="en-US"/>
        </a:p>
      </dgm:t>
    </dgm:pt>
    <dgm:pt modelId="{8EDCCF54-A80E-4029-9D8E-F23B3027724D}" type="sibTrans" cxnId="{87C47401-8754-44DD-82E3-E7075D0C0A49}">
      <dgm:prSet/>
      <dgm:spPr/>
      <dgm:t>
        <a:bodyPr/>
        <a:lstStyle/>
        <a:p>
          <a:endParaRPr lang="en-US"/>
        </a:p>
      </dgm:t>
    </dgm:pt>
    <dgm:pt modelId="{8F52DA42-CE09-4AA4-8CE5-7BBDDC142CF6}">
      <dgm:prSet/>
      <dgm:spPr/>
      <dgm:t>
        <a:bodyPr/>
        <a:lstStyle/>
        <a:p>
          <a:r>
            <a:rPr lang="en-US" dirty="0"/>
            <a:t>Book your hotels as soon as you receive this info!</a:t>
          </a:r>
        </a:p>
      </dgm:t>
    </dgm:pt>
    <dgm:pt modelId="{CC08164D-2D83-44CD-894D-F904E284F31F}" type="parTrans" cxnId="{42D27D09-7751-4795-B055-A4FF5AAC602B}">
      <dgm:prSet/>
      <dgm:spPr/>
      <dgm:t>
        <a:bodyPr/>
        <a:lstStyle/>
        <a:p>
          <a:endParaRPr lang="en-US"/>
        </a:p>
      </dgm:t>
    </dgm:pt>
    <dgm:pt modelId="{C7B44537-343E-4428-80D8-6A001E7026DA}" type="sibTrans" cxnId="{42D27D09-7751-4795-B055-A4FF5AAC602B}">
      <dgm:prSet/>
      <dgm:spPr/>
      <dgm:t>
        <a:bodyPr/>
        <a:lstStyle/>
        <a:p>
          <a:endParaRPr lang="en-US"/>
        </a:p>
      </dgm:t>
    </dgm:pt>
    <dgm:pt modelId="{F2C006E0-C1CC-494E-A400-05E65F82AC94}">
      <dgm:prSet/>
      <dgm:spPr/>
      <dgm:t>
        <a:bodyPr/>
        <a:lstStyle/>
        <a:p>
          <a:r>
            <a:rPr lang="en-US" dirty="0"/>
            <a:t>Hotels won’t charge your credit card until check in!</a:t>
          </a:r>
        </a:p>
      </dgm:t>
    </dgm:pt>
    <dgm:pt modelId="{B9E83152-7698-4CA9-8C64-6ADF5AF141D8}" type="parTrans" cxnId="{1AE50EB6-8724-4D6E-8BF0-52A5742018B1}">
      <dgm:prSet/>
      <dgm:spPr/>
      <dgm:t>
        <a:bodyPr/>
        <a:lstStyle/>
        <a:p>
          <a:endParaRPr lang="en-US"/>
        </a:p>
      </dgm:t>
    </dgm:pt>
    <dgm:pt modelId="{B74EC6EB-1D9F-48CF-BA93-22FB59205DCE}" type="sibTrans" cxnId="{1AE50EB6-8724-4D6E-8BF0-52A5742018B1}">
      <dgm:prSet/>
      <dgm:spPr/>
      <dgm:t>
        <a:bodyPr/>
        <a:lstStyle/>
        <a:p>
          <a:endParaRPr lang="en-US"/>
        </a:p>
      </dgm:t>
    </dgm:pt>
    <dgm:pt modelId="{9ECE87CF-29C5-460D-A100-09D1DCEAC829}">
      <dgm:prSet/>
      <dgm:spPr/>
      <dgm:t>
        <a:bodyPr/>
        <a:lstStyle/>
        <a:p>
          <a:r>
            <a:rPr lang="en-US"/>
            <a:t>Ask</a:t>
          </a:r>
        </a:p>
      </dgm:t>
    </dgm:pt>
    <dgm:pt modelId="{BFEC2D1A-40D5-42D3-9BE5-A8CF256E546F}" type="parTrans" cxnId="{BE3C1C26-AA6B-4863-8445-491C770EF4F8}">
      <dgm:prSet/>
      <dgm:spPr/>
      <dgm:t>
        <a:bodyPr/>
        <a:lstStyle/>
        <a:p>
          <a:endParaRPr lang="en-US"/>
        </a:p>
      </dgm:t>
    </dgm:pt>
    <dgm:pt modelId="{2DB8B1FA-A506-42E7-92DF-B178801EAA16}" type="sibTrans" cxnId="{BE3C1C26-AA6B-4863-8445-491C770EF4F8}">
      <dgm:prSet/>
      <dgm:spPr/>
      <dgm:t>
        <a:bodyPr/>
        <a:lstStyle/>
        <a:p>
          <a:endParaRPr lang="en-US"/>
        </a:p>
      </dgm:t>
    </dgm:pt>
    <dgm:pt modelId="{F102BB8B-4340-4A70-956B-6CA5A22DA568}">
      <dgm:prSet/>
      <dgm:spPr/>
      <dgm:t>
        <a:bodyPr/>
        <a:lstStyle/>
        <a:p>
          <a:r>
            <a:rPr lang="en-US"/>
            <a:t>Ask questions!  </a:t>
          </a:r>
        </a:p>
      </dgm:t>
    </dgm:pt>
    <dgm:pt modelId="{C6295B4F-6822-436A-AE93-5024C16ACA8F}" type="parTrans" cxnId="{693873EB-AE98-4B8D-8158-DE03D76E4D5B}">
      <dgm:prSet/>
      <dgm:spPr/>
      <dgm:t>
        <a:bodyPr/>
        <a:lstStyle/>
        <a:p>
          <a:endParaRPr lang="en-US"/>
        </a:p>
      </dgm:t>
    </dgm:pt>
    <dgm:pt modelId="{B170A073-63D9-4B82-91D0-22BFA9F135E1}" type="sibTrans" cxnId="{693873EB-AE98-4B8D-8158-DE03D76E4D5B}">
      <dgm:prSet/>
      <dgm:spPr/>
      <dgm:t>
        <a:bodyPr/>
        <a:lstStyle/>
        <a:p>
          <a:endParaRPr lang="en-US"/>
        </a:p>
      </dgm:t>
    </dgm:pt>
    <dgm:pt modelId="{B0DA9227-C9B1-4904-93D4-CB901B037A07}">
      <dgm:prSet/>
      <dgm:spPr/>
      <dgm:t>
        <a:bodyPr/>
        <a:lstStyle/>
        <a:p>
          <a:r>
            <a:rPr lang="en-US"/>
            <a:t>Text</a:t>
          </a:r>
        </a:p>
      </dgm:t>
    </dgm:pt>
    <dgm:pt modelId="{8A2A169F-9305-4930-976B-0AC7462876CB}" type="parTrans" cxnId="{23052070-D5FF-4976-8DBF-D2B29FCCBBC6}">
      <dgm:prSet/>
      <dgm:spPr/>
      <dgm:t>
        <a:bodyPr/>
        <a:lstStyle/>
        <a:p>
          <a:endParaRPr lang="en-US"/>
        </a:p>
      </dgm:t>
    </dgm:pt>
    <dgm:pt modelId="{3DBFAA48-1216-4B75-86DA-379C2D1DA348}" type="sibTrans" cxnId="{23052070-D5FF-4976-8DBF-D2B29FCCBBC6}">
      <dgm:prSet/>
      <dgm:spPr/>
      <dgm:t>
        <a:bodyPr/>
        <a:lstStyle/>
        <a:p>
          <a:endParaRPr lang="en-US"/>
        </a:p>
      </dgm:t>
    </dgm:pt>
    <dgm:pt modelId="{FDE2177F-BD0D-40BD-99FB-18D2076093AB}">
      <dgm:prSet/>
      <dgm:spPr/>
      <dgm:t>
        <a:bodyPr/>
        <a:lstStyle/>
        <a:p>
          <a:r>
            <a:rPr lang="en-US"/>
            <a:t>Text, email...  communication is key!!!</a:t>
          </a:r>
        </a:p>
      </dgm:t>
    </dgm:pt>
    <dgm:pt modelId="{15DC177C-BB98-4ED4-8613-E41EB4F5BE1A}" type="parTrans" cxnId="{A9A3ECB2-65B8-498D-B280-DFD495B8C078}">
      <dgm:prSet/>
      <dgm:spPr/>
      <dgm:t>
        <a:bodyPr/>
        <a:lstStyle/>
        <a:p>
          <a:endParaRPr lang="en-US"/>
        </a:p>
      </dgm:t>
    </dgm:pt>
    <dgm:pt modelId="{CAF4A05F-C44B-40BB-BB33-8EB3EB279B05}" type="sibTrans" cxnId="{A9A3ECB2-65B8-498D-B280-DFD495B8C078}">
      <dgm:prSet/>
      <dgm:spPr/>
      <dgm:t>
        <a:bodyPr/>
        <a:lstStyle/>
        <a:p>
          <a:endParaRPr lang="en-US"/>
        </a:p>
      </dgm:t>
    </dgm:pt>
    <dgm:pt modelId="{2144D43C-DF6F-4E8C-A650-660806F27642}" type="pres">
      <dgm:prSet presAssocID="{BF4A03B2-868B-4D32-9D5E-4E102F88A099}" presName="linear" presStyleCnt="0">
        <dgm:presLayoutVars>
          <dgm:dir/>
          <dgm:animLvl val="lvl"/>
          <dgm:resizeHandles val="exact"/>
        </dgm:presLayoutVars>
      </dgm:prSet>
      <dgm:spPr/>
    </dgm:pt>
    <dgm:pt modelId="{EA02F0DB-F1E6-437A-90FA-117B549E1EED}" type="pres">
      <dgm:prSet presAssocID="{77E46D21-C8BE-4E45-BFF1-E8377291B547}" presName="parentLin" presStyleCnt="0"/>
      <dgm:spPr/>
    </dgm:pt>
    <dgm:pt modelId="{9841A48C-99F2-426B-B561-81B1E6260142}" type="pres">
      <dgm:prSet presAssocID="{77E46D21-C8BE-4E45-BFF1-E8377291B547}" presName="parentLeftMargin" presStyleLbl="node1" presStyleIdx="0" presStyleCnt="4"/>
      <dgm:spPr/>
    </dgm:pt>
    <dgm:pt modelId="{63B607D4-FE28-4F0E-BADA-846D1418289D}" type="pres">
      <dgm:prSet presAssocID="{77E46D21-C8BE-4E45-BFF1-E8377291B547}" presName="parentText" presStyleLbl="node1" presStyleIdx="0" presStyleCnt="4">
        <dgm:presLayoutVars>
          <dgm:chMax val="0"/>
          <dgm:bulletEnabled val="1"/>
        </dgm:presLayoutVars>
      </dgm:prSet>
      <dgm:spPr/>
    </dgm:pt>
    <dgm:pt modelId="{1BCD333C-B761-4E1E-ADDD-23CBC92573B8}" type="pres">
      <dgm:prSet presAssocID="{77E46D21-C8BE-4E45-BFF1-E8377291B547}" presName="negativeSpace" presStyleCnt="0"/>
      <dgm:spPr/>
    </dgm:pt>
    <dgm:pt modelId="{2003131A-5D8D-4672-B6E0-42CAC410B19B}" type="pres">
      <dgm:prSet presAssocID="{77E46D21-C8BE-4E45-BFF1-E8377291B547}" presName="childText" presStyleLbl="conFgAcc1" presStyleIdx="0" presStyleCnt="4">
        <dgm:presLayoutVars>
          <dgm:bulletEnabled val="1"/>
        </dgm:presLayoutVars>
      </dgm:prSet>
      <dgm:spPr/>
    </dgm:pt>
    <dgm:pt modelId="{A3FEB08A-E17E-4940-991F-23EB3B4EA261}" type="pres">
      <dgm:prSet presAssocID="{3CB8C54F-4ADB-4BA7-84B1-2E40012AB8A0}" presName="spaceBetweenRectangles" presStyleCnt="0"/>
      <dgm:spPr/>
    </dgm:pt>
    <dgm:pt modelId="{CF2AD0D3-B606-40E9-A789-E7BB1D36EE37}" type="pres">
      <dgm:prSet presAssocID="{376E4C04-5E86-4524-8F4B-E471787E4E4C}" presName="parentLin" presStyleCnt="0"/>
      <dgm:spPr/>
    </dgm:pt>
    <dgm:pt modelId="{D5B74A08-D844-4FA8-B3AA-47DC52BFAB93}" type="pres">
      <dgm:prSet presAssocID="{376E4C04-5E86-4524-8F4B-E471787E4E4C}" presName="parentLeftMargin" presStyleLbl="node1" presStyleIdx="0" presStyleCnt="4"/>
      <dgm:spPr/>
    </dgm:pt>
    <dgm:pt modelId="{9E636C01-AAF7-4E8E-AEE2-4A21B21491BC}" type="pres">
      <dgm:prSet presAssocID="{376E4C04-5E86-4524-8F4B-E471787E4E4C}" presName="parentText" presStyleLbl="node1" presStyleIdx="1" presStyleCnt="4">
        <dgm:presLayoutVars>
          <dgm:chMax val="0"/>
          <dgm:bulletEnabled val="1"/>
        </dgm:presLayoutVars>
      </dgm:prSet>
      <dgm:spPr/>
    </dgm:pt>
    <dgm:pt modelId="{D9A4330E-376D-4137-A97E-C8AA5B1B5075}" type="pres">
      <dgm:prSet presAssocID="{376E4C04-5E86-4524-8F4B-E471787E4E4C}" presName="negativeSpace" presStyleCnt="0"/>
      <dgm:spPr/>
    </dgm:pt>
    <dgm:pt modelId="{27A52416-46FD-41B0-A9D8-39C315D74A2E}" type="pres">
      <dgm:prSet presAssocID="{376E4C04-5E86-4524-8F4B-E471787E4E4C}" presName="childText" presStyleLbl="conFgAcc1" presStyleIdx="1" presStyleCnt="4">
        <dgm:presLayoutVars>
          <dgm:bulletEnabled val="1"/>
        </dgm:presLayoutVars>
      </dgm:prSet>
      <dgm:spPr/>
    </dgm:pt>
    <dgm:pt modelId="{6B1010D7-8D3D-4F5E-8D00-70499B770BA6}" type="pres">
      <dgm:prSet presAssocID="{8EDCCF54-A80E-4029-9D8E-F23B3027724D}" presName="spaceBetweenRectangles" presStyleCnt="0"/>
      <dgm:spPr/>
    </dgm:pt>
    <dgm:pt modelId="{F8CC6693-AA8C-4D64-9BDE-126D3ED4F438}" type="pres">
      <dgm:prSet presAssocID="{9ECE87CF-29C5-460D-A100-09D1DCEAC829}" presName="parentLin" presStyleCnt="0"/>
      <dgm:spPr/>
    </dgm:pt>
    <dgm:pt modelId="{61947CA4-DDB2-4EDD-9A36-606C7EF7F88B}" type="pres">
      <dgm:prSet presAssocID="{9ECE87CF-29C5-460D-A100-09D1DCEAC829}" presName="parentLeftMargin" presStyleLbl="node1" presStyleIdx="1" presStyleCnt="4"/>
      <dgm:spPr/>
    </dgm:pt>
    <dgm:pt modelId="{B8367AE7-E7B8-443D-95D5-DA2C76D0ABB7}" type="pres">
      <dgm:prSet presAssocID="{9ECE87CF-29C5-460D-A100-09D1DCEAC829}" presName="parentText" presStyleLbl="node1" presStyleIdx="2" presStyleCnt="4">
        <dgm:presLayoutVars>
          <dgm:chMax val="0"/>
          <dgm:bulletEnabled val="1"/>
        </dgm:presLayoutVars>
      </dgm:prSet>
      <dgm:spPr/>
    </dgm:pt>
    <dgm:pt modelId="{4567EC9B-B450-48D2-838A-113CB0418058}" type="pres">
      <dgm:prSet presAssocID="{9ECE87CF-29C5-460D-A100-09D1DCEAC829}" presName="negativeSpace" presStyleCnt="0"/>
      <dgm:spPr/>
    </dgm:pt>
    <dgm:pt modelId="{628B3D95-9D1D-476D-903F-50712018EA49}" type="pres">
      <dgm:prSet presAssocID="{9ECE87CF-29C5-460D-A100-09D1DCEAC829}" presName="childText" presStyleLbl="conFgAcc1" presStyleIdx="2" presStyleCnt="4">
        <dgm:presLayoutVars>
          <dgm:bulletEnabled val="1"/>
        </dgm:presLayoutVars>
      </dgm:prSet>
      <dgm:spPr/>
    </dgm:pt>
    <dgm:pt modelId="{9D496BFB-C0CE-4FE5-BF73-159BF493FCCB}" type="pres">
      <dgm:prSet presAssocID="{2DB8B1FA-A506-42E7-92DF-B178801EAA16}" presName="spaceBetweenRectangles" presStyleCnt="0"/>
      <dgm:spPr/>
    </dgm:pt>
    <dgm:pt modelId="{202F28F7-D2F5-4306-86DC-1E170B29D2FF}" type="pres">
      <dgm:prSet presAssocID="{B0DA9227-C9B1-4904-93D4-CB901B037A07}" presName="parentLin" presStyleCnt="0"/>
      <dgm:spPr/>
    </dgm:pt>
    <dgm:pt modelId="{6B893B3F-E39A-48D9-AB78-97F232477B70}" type="pres">
      <dgm:prSet presAssocID="{B0DA9227-C9B1-4904-93D4-CB901B037A07}" presName="parentLeftMargin" presStyleLbl="node1" presStyleIdx="2" presStyleCnt="4"/>
      <dgm:spPr/>
    </dgm:pt>
    <dgm:pt modelId="{1DA1F755-B196-416F-AFA6-0AF16A32B8C3}" type="pres">
      <dgm:prSet presAssocID="{B0DA9227-C9B1-4904-93D4-CB901B037A07}" presName="parentText" presStyleLbl="node1" presStyleIdx="3" presStyleCnt="4">
        <dgm:presLayoutVars>
          <dgm:chMax val="0"/>
          <dgm:bulletEnabled val="1"/>
        </dgm:presLayoutVars>
      </dgm:prSet>
      <dgm:spPr/>
    </dgm:pt>
    <dgm:pt modelId="{92452D9B-1F61-4BBF-B11B-1E7AE3413920}" type="pres">
      <dgm:prSet presAssocID="{B0DA9227-C9B1-4904-93D4-CB901B037A07}" presName="negativeSpace" presStyleCnt="0"/>
      <dgm:spPr/>
    </dgm:pt>
    <dgm:pt modelId="{A5CDB28B-7CC5-4E38-B821-ADA44170185B}" type="pres">
      <dgm:prSet presAssocID="{B0DA9227-C9B1-4904-93D4-CB901B037A07}" presName="childText" presStyleLbl="conFgAcc1" presStyleIdx="3" presStyleCnt="4">
        <dgm:presLayoutVars>
          <dgm:bulletEnabled val="1"/>
        </dgm:presLayoutVars>
      </dgm:prSet>
      <dgm:spPr/>
    </dgm:pt>
  </dgm:ptLst>
  <dgm:cxnLst>
    <dgm:cxn modelId="{87C47401-8754-44DD-82E3-E7075D0C0A49}" srcId="{BF4A03B2-868B-4D32-9D5E-4E102F88A099}" destId="{376E4C04-5E86-4524-8F4B-E471787E4E4C}" srcOrd="1" destOrd="0" parTransId="{F7CD3D31-DBFB-49E5-ABD2-9AF300D5C221}" sibTransId="{8EDCCF54-A80E-4029-9D8E-F23B3027724D}"/>
    <dgm:cxn modelId="{42D27D09-7751-4795-B055-A4FF5AAC602B}" srcId="{376E4C04-5E86-4524-8F4B-E471787E4E4C}" destId="{8F52DA42-CE09-4AA4-8CE5-7BBDDC142CF6}" srcOrd="0" destOrd="0" parTransId="{CC08164D-2D83-44CD-894D-F904E284F31F}" sibTransId="{C7B44537-343E-4428-80D8-6A001E7026DA}"/>
    <dgm:cxn modelId="{1A4C0310-3EDD-4C8B-983E-1DD8BE63B6F6}" type="presOf" srcId="{B0DA9227-C9B1-4904-93D4-CB901B037A07}" destId="{1DA1F755-B196-416F-AFA6-0AF16A32B8C3}" srcOrd="1" destOrd="0" presId="urn:microsoft.com/office/officeart/2005/8/layout/list1"/>
    <dgm:cxn modelId="{BE3C1C26-AA6B-4863-8445-491C770EF4F8}" srcId="{BF4A03B2-868B-4D32-9D5E-4E102F88A099}" destId="{9ECE87CF-29C5-460D-A100-09D1DCEAC829}" srcOrd="2" destOrd="0" parTransId="{BFEC2D1A-40D5-42D3-9BE5-A8CF256E546F}" sibTransId="{2DB8B1FA-A506-42E7-92DF-B178801EAA16}"/>
    <dgm:cxn modelId="{86FE8B27-F33F-4A41-B3D6-C5ECEF58B76C}" type="presOf" srcId="{F102BB8B-4340-4A70-956B-6CA5A22DA568}" destId="{628B3D95-9D1D-476D-903F-50712018EA49}" srcOrd="0" destOrd="0" presId="urn:microsoft.com/office/officeart/2005/8/layout/list1"/>
    <dgm:cxn modelId="{81729E31-5C1B-4EBD-8023-0D58AFCA3D74}" type="presOf" srcId="{376E4C04-5E86-4524-8F4B-E471787E4E4C}" destId="{9E636C01-AAF7-4E8E-AEE2-4A21B21491BC}" srcOrd="1" destOrd="0" presId="urn:microsoft.com/office/officeart/2005/8/layout/list1"/>
    <dgm:cxn modelId="{6BBFCB3C-67B9-4650-AF2D-9B0C24821873}" type="presOf" srcId="{77E46D21-C8BE-4E45-BFF1-E8377291B547}" destId="{9841A48C-99F2-426B-B561-81B1E6260142}" srcOrd="0" destOrd="0" presId="urn:microsoft.com/office/officeart/2005/8/layout/list1"/>
    <dgm:cxn modelId="{3BFF266F-165A-4F65-873D-8FB1BFBA0B2A}" srcId="{77E46D21-C8BE-4E45-BFF1-E8377291B547}" destId="{0C717A9E-3F8B-450F-90CF-CCDA8BA6A75F}" srcOrd="0" destOrd="0" parTransId="{1AB147BD-0A34-489A-8EB4-F4D498F9059C}" sibTransId="{CBDE9477-EDD3-42FF-B7C7-B7806E202D16}"/>
    <dgm:cxn modelId="{23052070-D5FF-4976-8DBF-D2B29FCCBBC6}" srcId="{BF4A03B2-868B-4D32-9D5E-4E102F88A099}" destId="{B0DA9227-C9B1-4904-93D4-CB901B037A07}" srcOrd="3" destOrd="0" parTransId="{8A2A169F-9305-4930-976B-0AC7462876CB}" sibTransId="{3DBFAA48-1216-4B75-86DA-379C2D1DA348}"/>
    <dgm:cxn modelId="{1A5E3F73-3A87-4724-8167-9FC93B72318D}" type="presOf" srcId="{B0DA9227-C9B1-4904-93D4-CB901B037A07}" destId="{6B893B3F-E39A-48D9-AB78-97F232477B70}" srcOrd="0" destOrd="0" presId="urn:microsoft.com/office/officeart/2005/8/layout/list1"/>
    <dgm:cxn modelId="{0668EA53-57CC-4DD5-84AA-60CAA16DEBA0}" type="presOf" srcId="{77E46D21-C8BE-4E45-BFF1-E8377291B547}" destId="{63B607D4-FE28-4F0E-BADA-846D1418289D}" srcOrd="1" destOrd="0" presId="urn:microsoft.com/office/officeart/2005/8/layout/list1"/>
    <dgm:cxn modelId="{5D46F953-9563-4273-BD7C-37501727FEE2}" type="presOf" srcId="{FDE2177F-BD0D-40BD-99FB-18D2076093AB}" destId="{A5CDB28B-7CC5-4E38-B821-ADA44170185B}" srcOrd="0" destOrd="0" presId="urn:microsoft.com/office/officeart/2005/8/layout/list1"/>
    <dgm:cxn modelId="{EC8AF376-F077-402E-A4E7-39F03F6CE74D}" type="presOf" srcId="{F2C006E0-C1CC-494E-A400-05E65F82AC94}" destId="{27A52416-46FD-41B0-A9D8-39C315D74A2E}" srcOrd="0" destOrd="1" presId="urn:microsoft.com/office/officeart/2005/8/layout/list1"/>
    <dgm:cxn modelId="{9EE88893-7851-420C-AF4D-91A1E468556E}" type="presOf" srcId="{8F52DA42-CE09-4AA4-8CE5-7BBDDC142CF6}" destId="{27A52416-46FD-41B0-A9D8-39C315D74A2E}" srcOrd="0" destOrd="0" presId="urn:microsoft.com/office/officeart/2005/8/layout/list1"/>
    <dgm:cxn modelId="{FCE17495-B734-47FF-A05C-D8C54EE50376}" srcId="{BF4A03B2-868B-4D32-9D5E-4E102F88A099}" destId="{77E46D21-C8BE-4E45-BFF1-E8377291B547}" srcOrd="0" destOrd="0" parTransId="{6F169D0B-5B29-4580-A362-8B8AE9DF04AD}" sibTransId="{3CB8C54F-4ADB-4BA7-84B1-2E40012AB8A0}"/>
    <dgm:cxn modelId="{A9A3ECB2-65B8-498D-B280-DFD495B8C078}" srcId="{B0DA9227-C9B1-4904-93D4-CB901B037A07}" destId="{FDE2177F-BD0D-40BD-99FB-18D2076093AB}" srcOrd="0" destOrd="0" parTransId="{15DC177C-BB98-4ED4-8613-E41EB4F5BE1A}" sibTransId="{CAF4A05F-C44B-40BB-BB33-8EB3EB279B05}"/>
    <dgm:cxn modelId="{1AE50EB6-8724-4D6E-8BF0-52A5742018B1}" srcId="{8F52DA42-CE09-4AA4-8CE5-7BBDDC142CF6}" destId="{F2C006E0-C1CC-494E-A400-05E65F82AC94}" srcOrd="0" destOrd="0" parTransId="{B9E83152-7698-4CA9-8C64-6ADF5AF141D8}" sibTransId="{B74EC6EB-1D9F-48CF-BA93-22FB59205DCE}"/>
    <dgm:cxn modelId="{0CC78DB7-9C2F-47E6-8A3C-1B8547848058}" type="presOf" srcId="{9ECE87CF-29C5-460D-A100-09D1DCEAC829}" destId="{B8367AE7-E7B8-443D-95D5-DA2C76D0ABB7}" srcOrd="1" destOrd="0" presId="urn:microsoft.com/office/officeart/2005/8/layout/list1"/>
    <dgm:cxn modelId="{BC8094B8-F947-4D6F-A055-016C2E01A43C}" type="presOf" srcId="{0C717A9E-3F8B-450F-90CF-CCDA8BA6A75F}" destId="{2003131A-5D8D-4672-B6E0-42CAC410B19B}" srcOrd="0" destOrd="0" presId="urn:microsoft.com/office/officeart/2005/8/layout/list1"/>
    <dgm:cxn modelId="{DF9DC8DA-27CE-438A-8102-6D69C8751BDB}" type="presOf" srcId="{BF4A03B2-868B-4D32-9D5E-4E102F88A099}" destId="{2144D43C-DF6F-4E8C-A650-660806F27642}" srcOrd="0" destOrd="0" presId="urn:microsoft.com/office/officeart/2005/8/layout/list1"/>
    <dgm:cxn modelId="{8FFCC4DD-515F-4658-A299-DCA3B91CE675}" type="presOf" srcId="{376E4C04-5E86-4524-8F4B-E471787E4E4C}" destId="{D5B74A08-D844-4FA8-B3AA-47DC52BFAB93}" srcOrd="0" destOrd="0" presId="urn:microsoft.com/office/officeart/2005/8/layout/list1"/>
    <dgm:cxn modelId="{693873EB-AE98-4B8D-8158-DE03D76E4D5B}" srcId="{9ECE87CF-29C5-460D-A100-09D1DCEAC829}" destId="{F102BB8B-4340-4A70-956B-6CA5A22DA568}" srcOrd="0" destOrd="0" parTransId="{C6295B4F-6822-436A-AE93-5024C16ACA8F}" sibTransId="{B170A073-63D9-4B82-91D0-22BFA9F135E1}"/>
    <dgm:cxn modelId="{FE0131F1-B7C3-4D24-A786-6F4749DA3DF7}" type="presOf" srcId="{9ECE87CF-29C5-460D-A100-09D1DCEAC829}" destId="{61947CA4-DDB2-4EDD-9A36-606C7EF7F88B}" srcOrd="0" destOrd="0" presId="urn:microsoft.com/office/officeart/2005/8/layout/list1"/>
    <dgm:cxn modelId="{050A7021-B33A-4BB9-A47D-ECE929851BB8}" type="presParOf" srcId="{2144D43C-DF6F-4E8C-A650-660806F27642}" destId="{EA02F0DB-F1E6-437A-90FA-117B549E1EED}" srcOrd="0" destOrd="0" presId="urn:microsoft.com/office/officeart/2005/8/layout/list1"/>
    <dgm:cxn modelId="{B4BDB6E2-2841-442E-9FD4-16F36B812704}" type="presParOf" srcId="{EA02F0DB-F1E6-437A-90FA-117B549E1EED}" destId="{9841A48C-99F2-426B-B561-81B1E6260142}" srcOrd="0" destOrd="0" presId="urn:microsoft.com/office/officeart/2005/8/layout/list1"/>
    <dgm:cxn modelId="{16FE1BEF-0E76-45AA-8692-7939C50A2DBA}" type="presParOf" srcId="{EA02F0DB-F1E6-437A-90FA-117B549E1EED}" destId="{63B607D4-FE28-4F0E-BADA-846D1418289D}" srcOrd="1" destOrd="0" presId="urn:microsoft.com/office/officeart/2005/8/layout/list1"/>
    <dgm:cxn modelId="{64C8B440-03C2-4028-9FD1-20C3ADAA2F9B}" type="presParOf" srcId="{2144D43C-DF6F-4E8C-A650-660806F27642}" destId="{1BCD333C-B761-4E1E-ADDD-23CBC92573B8}" srcOrd="1" destOrd="0" presId="urn:microsoft.com/office/officeart/2005/8/layout/list1"/>
    <dgm:cxn modelId="{3E8CE34B-4089-4B54-92A1-B2D487508670}" type="presParOf" srcId="{2144D43C-DF6F-4E8C-A650-660806F27642}" destId="{2003131A-5D8D-4672-B6E0-42CAC410B19B}" srcOrd="2" destOrd="0" presId="urn:microsoft.com/office/officeart/2005/8/layout/list1"/>
    <dgm:cxn modelId="{E4D3FBB7-D520-4C42-8501-7F6202F08355}" type="presParOf" srcId="{2144D43C-DF6F-4E8C-A650-660806F27642}" destId="{A3FEB08A-E17E-4940-991F-23EB3B4EA261}" srcOrd="3" destOrd="0" presId="urn:microsoft.com/office/officeart/2005/8/layout/list1"/>
    <dgm:cxn modelId="{87D4065C-F40E-4FCD-80C0-AC997069709F}" type="presParOf" srcId="{2144D43C-DF6F-4E8C-A650-660806F27642}" destId="{CF2AD0D3-B606-40E9-A789-E7BB1D36EE37}" srcOrd="4" destOrd="0" presId="urn:microsoft.com/office/officeart/2005/8/layout/list1"/>
    <dgm:cxn modelId="{2F01842B-0AB3-470B-B48D-C1570C414F69}" type="presParOf" srcId="{CF2AD0D3-B606-40E9-A789-E7BB1D36EE37}" destId="{D5B74A08-D844-4FA8-B3AA-47DC52BFAB93}" srcOrd="0" destOrd="0" presId="urn:microsoft.com/office/officeart/2005/8/layout/list1"/>
    <dgm:cxn modelId="{EDC2CB52-5D86-46AA-924D-BFC74E20C7FC}" type="presParOf" srcId="{CF2AD0D3-B606-40E9-A789-E7BB1D36EE37}" destId="{9E636C01-AAF7-4E8E-AEE2-4A21B21491BC}" srcOrd="1" destOrd="0" presId="urn:microsoft.com/office/officeart/2005/8/layout/list1"/>
    <dgm:cxn modelId="{37E93442-2FCA-4B5F-85F8-B0C94052B86D}" type="presParOf" srcId="{2144D43C-DF6F-4E8C-A650-660806F27642}" destId="{D9A4330E-376D-4137-A97E-C8AA5B1B5075}" srcOrd="5" destOrd="0" presId="urn:microsoft.com/office/officeart/2005/8/layout/list1"/>
    <dgm:cxn modelId="{6854660F-8515-4391-BDFD-7A4BA88DF661}" type="presParOf" srcId="{2144D43C-DF6F-4E8C-A650-660806F27642}" destId="{27A52416-46FD-41B0-A9D8-39C315D74A2E}" srcOrd="6" destOrd="0" presId="urn:microsoft.com/office/officeart/2005/8/layout/list1"/>
    <dgm:cxn modelId="{05047003-1EF3-4CBF-B6C9-C6A45ECB897C}" type="presParOf" srcId="{2144D43C-DF6F-4E8C-A650-660806F27642}" destId="{6B1010D7-8D3D-4F5E-8D00-70499B770BA6}" srcOrd="7" destOrd="0" presId="urn:microsoft.com/office/officeart/2005/8/layout/list1"/>
    <dgm:cxn modelId="{70864EE7-4641-476A-B0A2-0DB5131C0CD4}" type="presParOf" srcId="{2144D43C-DF6F-4E8C-A650-660806F27642}" destId="{F8CC6693-AA8C-4D64-9BDE-126D3ED4F438}" srcOrd="8" destOrd="0" presId="urn:microsoft.com/office/officeart/2005/8/layout/list1"/>
    <dgm:cxn modelId="{07516A92-BEAE-4962-9F69-D8CBBB8F360A}" type="presParOf" srcId="{F8CC6693-AA8C-4D64-9BDE-126D3ED4F438}" destId="{61947CA4-DDB2-4EDD-9A36-606C7EF7F88B}" srcOrd="0" destOrd="0" presId="urn:microsoft.com/office/officeart/2005/8/layout/list1"/>
    <dgm:cxn modelId="{47AA9605-0CBF-4D66-BDEA-FA5D16FA31F0}" type="presParOf" srcId="{F8CC6693-AA8C-4D64-9BDE-126D3ED4F438}" destId="{B8367AE7-E7B8-443D-95D5-DA2C76D0ABB7}" srcOrd="1" destOrd="0" presId="urn:microsoft.com/office/officeart/2005/8/layout/list1"/>
    <dgm:cxn modelId="{3C283269-0C90-4DAE-9EF2-4791FC9BE165}" type="presParOf" srcId="{2144D43C-DF6F-4E8C-A650-660806F27642}" destId="{4567EC9B-B450-48D2-838A-113CB0418058}" srcOrd="9" destOrd="0" presId="urn:microsoft.com/office/officeart/2005/8/layout/list1"/>
    <dgm:cxn modelId="{4493B9C6-1933-45B2-87CC-0C075B5C97D4}" type="presParOf" srcId="{2144D43C-DF6F-4E8C-A650-660806F27642}" destId="{628B3D95-9D1D-476D-903F-50712018EA49}" srcOrd="10" destOrd="0" presId="urn:microsoft.com/office/officeart/2005/8/layout/list1"/>
    <dgm:cxn modelId="{C27D92CE-0475-4214-B8EB-C8BD5CD53ED1}" type="presParOf" srcId="{2144D43C-DF6F-4E8C-A650-660806F27642}" destId="{9D496BFB-C0CE-4FE5-BF73-159BF493FCCB}" srcOrd="11" destOrd="0" presId="urn:microsoft.com/office/officeart/2005/8/layout/list1"/>
    <dgm:cxn modelId="{66759896-B1F6-415C-AA37-EAA5B4190349}" type="presParOf" srcId="{2144D43C-DF6F-4E8C-A650-660806F27642}" destId="{202F28F7-D2F5-4306-86DC-1E170B29D2FF}" srcOrd="12" destOrd="0" presId="urn:microsoft.com/office/officeart/2005/8/layout/list1"/>
    <dgm:cxn modelId="{EF73A4C2-C022-4EB4-8F70-24FC2A079323}" type="presParOf" srcId="{202F28F7-D2F5-4306-86DC-1E170B29D2FF}" destId="{6B893B3F-E39A-48D9-AB78-97F232477B70}" srcOrd="0" destOrd="0" presId="urn:microsoft.com/office/officeart/2005/8/layout/list1"/>
    <dgm:cxn modelId="{DC4CF0DE-BDE7-4102-8002-04D164424E00}" type="presParOf" srcId="{202F28F7-D2F5-4306-86DC-1E170B29D2FF}" destId="{1DA1F755-B196-416F-AFA6-0AF16A32B8C3}" srcOrd="1" destOrd="0" presId="urn:microsoft.com/office/officeart/2005/8/layout/list1"/>
    <dgm:cxn modelId="{B7F4023F-42F9-4B01-83C7-C3F79044F028}" type="presParOf" srcId="{2144D43C-DF6F-4E8C-A650-660806F27642}" destId="{92452D9B-1F61-4BBF-B11B-1E7AE3413920}" srcOrd="13" destOrd="0" presId="urn:microsoft.com/office/officeart/2005/8/layout/list1"/>
    <dgm:cxn modelId="{E3948E4F-4AEF-4200-99BA-F49551B060BD}" type="presParOf" srcId="{2144D43C-DF6F-4E8C-A650-660806F27642}" destId="{A5CDB28B-7CC5-4E38-B821-ADA44170185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7BE8D-5843-4DE0-A8B2-E83BFA4698BF}">
      <dsp:nvSpPr>
        <dsp:cNvPr id="0" name=""/>
        <dsp:cNvSpPr/>
      </dsp:nvSpPr>
      <dsp:spPr>
        <a:xfrm>
          <a:off x="0" y="3315165"/>
          <a:ext cx="4691043" cy="217510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Teams are considered “Competitive Travel Teams” the expectation is to go into all matches with the mindset and goal of competing at the highest level.  </a:t>
          </a:r>
        </a:p>
        <a:p>
          <a:pPr marL="0" lvl="0" indent="0" algn="ctr" defTabSz="889000">
            <a:lnSpc>
              <a:spcPct val="90000"/>
            </a:lnSpc>
            <a:spcBef>
              <a:spcPct val="0"/>
            </a:spcBef>
            <a:spcAft>
              <a:spcPct val="35000"/>
            </a:spcAft>
            <a:buNone/>
          </a:pPr>
          <a:r>
            <a:rPr lang="en-US" sz="2000" kern="1200" dirty="0"/>
            <a:t>Coaches will decide final lineups, subs, and rotations necessary to achieve this goal.  </a:t>
          </a:r>
        </a:p>
        <a:p>
          <a:pPr marL="0" lvl="0" indent="0" algn="ctr" defTabSz="889000">
            <a:lnSpc>
              <a:spcPct val="90000"/>
            </a:lnSpc>
            <a:spcBef>
              <a:spcPct val="0"/>
            </a:spcBef>
            <a:spcAft>
              <a:spcPct val="35000"/>
            </a:spcAft>
            <a:buNone/>
          </a:pPr>
          <a:r>
            <a:rPr lang="en-US" sz="2000" kern="1200" dirty="0"/>
            <a:t>We are “In It To Win It!”</a:t>
          </a:r>
        </a:p>
      </dsp:txBody>
      <dsp:txXfrm>
        <a:off x="0" y="3315165"/>
        <a:ext cx="4691043" cy="2175107"/>
      </dsp:txXfrm>
    </dsp:sp>
    <dsp:sp modelId="{D6BC33E0-9FA3-4FC5-9C27-BC45D390FC8C}">
      <dsp:nvSpPr>
        <dsp:cNvPr id="0" name=""/>
        <dsp:cNvSpPr/>
      </dsp:nvSpPr>
      <dsp:spPr>
        <a:xfrm rot="10800000">
          <a:off x="0" y="2476"/>
          <a:ext cx="4691043" cy="334531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Every girl will participate in every match at every tournament.  </a:t>
          </a:r>
        </a:p>
        <a:p>
          <a:pPr marL="0" lvl="0" indent="0" algn="ctr" defTabSz="1111250">
            <a:lnSpc>
              <a:spcPct val="90000"/>
            </a:lnSpc>
            <a:spcBef>
              <a:spcPct val="0"/>
            </a:spcBef>
            <a:spcAft>
              <a:spcPct val="35000"/>
            </a:spcAft>
            <a:buNone/>
          </a:pPr>
          <a:r>
            <a:rPr lang="en-US" sz="2500" kern="1200" dirty="0"/>
            <a:t>This does not guarantee every game.  </a:t>
          </a:r>
        </a:p>
      </dsp:txBody>
      <dsp:txXfrm rot="10800000">
        <a:off x="0" y="2476"/>
        <a:ext cx="4691043" cy="2173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3131A-5D8D-4672-B6E0-42CAC410B19B}">
      <dsp:nvSpPr>
        <dsp:cNvPr id="0" name=""/>
        <dsp:cNvSpPr/>
      </dsp:nvSpPr>
      <dsp:spPr>
        <a:xfrm>
          <a:off x="0" y="279519"/>
          <a:ext cx="4691043" cy="1020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077" tIns="374904" rIns="36407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Watch the December calendar carefully for your practice times and locations!</a:t>
          </a:r>
        </a:p>
      </dsp:txBody>
      <dsp:txXfrm>
        <a:off x="0" y="279519"/>
        <a:ext cx="4691043" cy="1020600"/>
      </dsp:txXfrm>
    </dsp:sp>
    <dsp:sp modelId="{63B607D4-FE28-4F0E-BADA-846D1418289D}">
      <dsp:nvSpPr>
        <dsp:cNvPr id="0" name=""/>
        <dsp:cNvSpPr/>
      </dsp:nvSpPr>
      <dsp:spPr>
        <a:xfrm>
          <a:off x="234552" y="13839"/>
          <a:ext cx="3283730" cy="5313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117" tIns="0" rIns="124117" bIns="0" numCol="1" spcCol="1270" anchor="ctr" anchorCtr="0">
          <a:noAutofit/>
        </a:bodyPr>
        <a:lstStyle/>
        <a:p>
          <a:pPr marL="0" lvl="0" indent="0" algn="l" defTabSz="800100">
            <a:lnSpc>
              <a:spcPct val="90000"/>
            </a:lnSpc>
            <a:spcBef>
              <a:spcPct val="0"/>
            </a:spcBef>
            <a:spcAft>
              <a:spcPct val="35000"/>
            </a:spcAft>
            <a:buNone/>
          </a:pPr>
          <a:r>
            <a:rPr lang="en-US" sz="1800" kern="1200"/>
            <a:t>Watch</a:t>
          </a:r>
        </a:p>
      </dsp:txBody>
      <dsp:txXfrm>
        <a:off x="260491" y="39778"/>
        <a:ext cx="3231852" cy="479482"/>
      </dsp:txXfrm>
    </dsp:sp>
    <dsp:sp modelId="{27A52416-46FD-41B0-A9D8-39C315D74A2E}">
      <dsp:nvSpPr>
        <dsp:cNvPr id="0" name=""/>
        <dsp:cNvSpPr/>
      </dsp:nvSpPr>
      <dsp:spPr>
        <a:xfrm>
          <a:off x="0" y="1662999"/>
          <a:ext cx="4691043" cy="15592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077" tIns="374904" rIns="36407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Book your hotels as soon as you receive this info!</a:t>
          </a:r>
        </a:p>
        <a:p>
          <a:pPr marL="342900" lvl="2" indent="-171450" algn="l" defTabSz="800100">
            <a:lnSpc>
              <a:spcPct val="90000"/>
            </a:lnSpc>
            <a:spcBef>
              <a:spcPct val="0"/>
            </a:spcBef>
            <a:spcAft>
              <a:spcPct val="15000"/>
            </a:spcAft>
            <a:buChar char="•"/>
          </a:pPr>
          <a:r>
            <a:rPr lang="en-US" sz="1800" kern="1200" dirty="0"/>
            <a:t>Hotels won’t charge your credit card until check in!</a:t>
          </a:r>
        </a:p>
      </dsp:txBody>
      <dsp:txXfrm>
        <a:off x="0" y="1662999"/>
        <a:ext cx="4691043" cy="1559250"/>
      </dsp:txXfrm>
    </dsp:sp>
    <dsp:sp modelId="{9E636C01-AAF7-4E8E-AEE2-4A21B21491BC}">
      <dsp:nvSpPr>
        <dsp:cNvPr id="0" name=""/>
        <dsp:cNvSpPr/>
      </dsp:nvSpPr>
      <dsp:spPr>
        <a:xfrm>
          <a:off x="234552" y="1397319"/>
          <a:ext cx="3283730" cy="5313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117" tIns="0" rIns="124117" bIns="0" numCol="1" spcCol="1270" anchor="ctr" anchorCtr="0">
          <a:noAutofit/>
        </a:bodyPr>
        <a:lstStyle/>
        <a:p>
          <a:pPr marL="0" lvl="0" indent="0" algn="l" defTabSz="800100">
            <a:lnSpc>
              <a:spcPct val="90000"/>
            </a:lnSpc>
            <a:spcBef>
              <a:spcPct val="0"/>
            </a:spcBef>
            <a:spcAft>
              <a:spcPct val="35000"/>
            </a:spcAft>
            <a:buNone/>
          </a:pPr>
          <a:r>
            <a:rPr lang="en-US" sz="1800" kern="1200"/>
            <a:t>Book</a:t>
          </a:r>
        </a:p>
      </dsp:txBody>
      <dsp:txXfrm>
        <a:off x="260491" y="1423258"/>
        <a:ext cx="3231852" cy="479482"/>
      </dsp:txXfrm>
    </dsp:sp>
    <dsp:sp modelId="{628B3D95-9D1D-476D-903F-50712018EA49}">
      <dsp:nvSpPr>
        <dsp:cNvPr id="0" name=""/>
        <dsp:cNvSpPr/>
      </dsp:nvSpPr>
      <dsp:spPr>
        <a:xfrm>
          <a:off x="0" y="3585130"/>
          <a:ext cx="4691043" cy="7654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077" tIns="374904" rIns="36407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Ask questions!  </a:t>
          </a:r>
        </a:p>
      </dsp:txBody>
      <dsp:txXfrm>
        <a:off x="0" y="3585130"/>
        <a:ext cx="4691043" cy="765450"/>
      </dsp:txXfrm>
    </dsp:sp>
    <dsp:sp modelId="{B8367AE7-E7B8-443D-95D5-DA2C76D0ABB7}">
      <dsp:nvSpPr>
        <dsp:cNvPr id="0" name=""/>
        <dsp:cNvSpPr/>
      </dsp:nvSpPr>
      <dsp:spPr>
        <a:xfrm>
          <a:off x="234552" y="3319450"/>
          <a:ext cx="3283730" cy="5313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117" tIns="0" rIns="124117" bIns="0" numCol="1" spcCol="1270" anchor="ctr" anchorCtr="0">
          <a:noAutofit/>
        </a:bodyPr>
        <a:lstStyle/>
        <a:p>
          <a:pPr marL="0" lvl="0" indent="0" algn="l" defTabSz="800100">
            <a:lnSpc>
              <a:spcPct val="90000"/>
            </a:lnSpc>
            <a:spcBef>
              <a:spcPct val="0"/>
            </a:spcBef>
            <a:spcAft>
              <a:spcPct val="35000"/>
            </a:spcAft>
            <a:buNone/>
          </a:pPr>
          <a:r>
            <a:rPr lang="en-US" sz="1800" kern="1200"/>
            <a:t>Ask</a:t>
          </a:r>
        </a:p>
      </dsp:txBody>
      <dsp:txXfrm>
        <a:off x="260491" y="3345389"/>
        <a:ext cx="3231852" cy="479482"/>
      </dsp:txXfrm>
    </dsp:sp>
    <dsp:sp modelId="{A5CDB28B-7CC5-4E38-B821-ADA44170185B}">
      <dsp:nvSpPr>
        <dsp:cNvPr id="0" name=""/>
        <dsp:cNvSpPr/>
      </dsp:nvSpPr>
      <dsp:spPr>
        <a:xfrm>
          <a:off x="0" y="4713460"/>
          <a:ext cx="4691043" cy="7654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077" tIns="374904" rIns="36407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Text, email...  communication is key!!!</a:t>
          </a:r>
        </a:p>
      </dsp:txBody>
      <dsp:txXfrm>
        <a:off x="0" y="4713460"/>
        <a:ext cx="4691043" cy="765450"/>
      </dsp:txXfrm>
    </dsp:sp>
    <dsp:sp modelId="{1DA1F755-B196-416F-AFA6-0AF16A32B8C3}">
      <dsp:nvSpPr>
        <dsp:cNvPr id="0" name=""/>
        <dsp:cNvSpPr/>
      </dsp:nvSpPr>
      <dsp:spPr>
        <a:xfrm>
          <a:off x="234552" y="4447780"/>
          <a:ext cx="3283730" cy="5313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117" tIns="0" rIns="124117" bIns="0" numCol="1" spcCol="1270" anchor="ctr" anchorCtr="0">
          <a:noAutofit/>
        </a:bodyPr>
        <a:lstStyle/>
        <a:p>
          <a:pPr marL="0" lvl="0" indent="0" algn="l" defTabSz="800100">
            <a:lnSpc>
              <a:spcPct val="90000"/>
            </a:lnSpc>
            <a:spcBef>
              <a:spcPct val="0"/>
            </a:spcBef>
            <a:spcAft>
              <a:spcPct val="35000"/>
            </a:spcAft>
            <a:buNone/>
          </a:pPr>
          <a:r>
            <a:rPr lang="en-US" sz="1800" kern="1200"/>
            <a:t>Text</a:t>
          </a:r>
        </a:p>
      </dsp:txBody>
      <dsp:txXfrm>
        <a:off x="260491" y="4473719"/>
        <a:ext cx="323185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6A3F9E-DFC4-4533-A056-D1A18B1CD542}" type="datetimeFigureOut">
              <a:rPr lang="en-US" smtClean="0"/>
              <a:t>12/3/2023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CAF05E-7E48-4800-A0BA-28CAB8394C63}" type="slidenum">
              <a:rPr lang="en-US" smtClean="0"/>
              <a:t>‹#›</a:t>
            </a:fld>
            <a:endParaRPr lang="en-US"/>
          </a:p>
        </p:txBody>
      </p:sp>
    </p:spTree>
    <p:extLst>
      <p:ext uri="{BB962C8B-B14F-4D97-AF65-F5344CB8AC3E}">
        <p14:creationId xmlns:p14="http://schemas.microsoft.com/office/powerpoint/2010/main" val="141373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85AC8A2-C63C-49A4-89E9-2E4420D2ECA8}" type="datetimeFigureOut">
              <a:rPr lang="en-US" smtClean="0"/>
              <a:t>12/3/2023</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74C7E049-B585-4EE6-96C0-EEB30EAA14FD}" type="slidenum">
              <a:rPr lang="en-US" smtClean="0"/>
              <a:t>‹#›</a:t>
            </a:fld>
            <a:endParaRPr lang="en-US"/>
          </a:p>
        </p:txBody>
      </p:sp>
    </p:spTree>
    <p:extLst>
      <p:ext uri="{BB962C8B-B14F-4D97-AF65-F5344CB8AC3E}">
        <p14:creationId xmlns:p14="http://schemas.microsoft.com/office/powerpoint/2010/main" val="239336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AC8A2-C63C-49A4-89E9-2E4420D2ECA8}"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22971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AC8A2-C63C-49A4-89E9-2E4420D2ECA8}"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79394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12/3/2023</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extLst>
      <p:ext uri="{BB962C8B-B14F-4D97-AF65-F5344CB8AC3E}">
        <p14:creationId xmlns:p14="http://schemas.microsoft.com/office/powerpoint/2010/main" val="195104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AC8A2-C63C-49A4-89E9-2E4420D2ECA8}"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a:extLst>
              <a:ext uri="{FF2B5EF4-FFF2-40B4-BE49-F238E27FC236}">
                <a16:creationId xmlns:a16="http://schemas.microsoft.com/office/drawing/2014/main" id="{142BDF38-CAE4-4921-8D9B-50D7F4D2211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2753"/>
            <a:ext cx="1152395" cy="626615"/>
          </a:xfrm>
          <a:prstGeom prst="rect">
            <a:avLst/>
          </a:prstGeom>
        </p:spPr>
      </p:pic>
      <p:pic>
        <p:nvPicPr>
          <p:cNvPr id="8" name="Picture 2">
            <a:extLst>
              <a:ext uri="{FF2B5EF4-FFF2-40B4-BE49-F238E27FC236}">
                <a16:creationId xmlns:a16="http://schemas.microsoft.com/office/drawing/2014/main" id="{B5803322-11C2-4806-AAB7-A33FB498FC8C}"/>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991475" y="62753"/>
            <a:ext cx="11525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27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292317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AC8A2-C63C-49A4-89E9-2E4420D2ECA8}"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121374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AC8A2-C63C-49A4-89E9-2E4420D2ECA8}"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233723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AC8A2-C63C-49A4-89E9-2E4420D2ECA8}"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403567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AC8A2-C63C-49A4-89E9-2E4420D2ECA8}"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extLst>
      <p:ext uri="{BB962C8B-B14F-4D97-AF65-F5344CB8AC3E}">
        <p14:creationId xmlns:p14="http://schemas.microsoft.com/office/powerpoint/2010/main" val="202096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4C7E049-B585-4EE6-96C0-EEB30EAA14FD}" type="slidenum">
              <a:rPr lang="en-US" smtClean="0"/>
              <a:t>‹#›</a:t>
            </a:fld>
            <a:endParaRPr lang="en-US"/>
          </a:p>
        </p:txBody>
      </p:sp>
    </p:spTree>
    <p:extLst>
      <p:ext uri="{BB962C8B-B14F-4D97-AF65-F5344CB8AC3E}">
        <p14:creationId xmlns:p14="http://schemas.microsoft.com/office/powerpoint/2010/main" val="369430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85AC8A2-C63C-49A4-89E9-2E4420D2ECA8}" type="datetimeFigureOut">
              <a:rPr lang="en-US" smtClean="0"/>
              <a:t>12/3/2023</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4C7E049-B585-4EE6-96C0-EEB30EAA14FD}" type="slidenum">
              <a:rPr lang="en-US" smtClean="0"/>
              <a:t>‹#›</a:t>
            </a:fld>
            <a:endParaRPr lang="en-US"/>
          </a:p>
        </p:txBody>
      </p:sp>
    </p:spTree>
    <p:extLst>
      <p:ext uri="{BB962C8B-B14F-4D97-AF65-F5344CB8AC3E}">
        <p14:creationId xmlns:p14="http://schemas.microsoft.com/office/powerpoint/2010/main" val="16919457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85AC8A2-C63C-49A4-89E9-2E4420D2ECA8}" type="datetimeFigureOut">
              <a:rPr lang="en-US" smtClean="0"/>
              <a:t>12/3/2023</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74C7E049-B585-4EE6-96C0-EEB30EAA14FD}" type="slidenum">
              <a:rPr lang="en-US" smtClean="0"/>
              <a:t>‹#›</a:t>
            </a:fld>
            <a:endParaRPr lang="en-US"/>
          </a:p>
        </p:txBody>
      </p:sp>
    </p:spTree>
    <p:extLst>
      <p:ext uri="{BB962C8B-B14F-4D97-AF65-F5344CB8AC3E}">
        <p14:creationId xmlns:p14="http://schemas.microsoft.com/office/powerpoint/2010/main" val="345047101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3" name="Subtitle 2"/>
          <p:cNvSpPr>
            <a:spLocks noGrp="1"/>
          </p:cNvSpPr>
          <p:nvPr>
            <p:ph type="subTitle" idx="1"/>
          </p:nvPr>
        </p:nvSpPr>
        <p:spPr>
          <a:xfrm>
            <a:off x="779463" y="5359543"/>
            <a:ext cx="7583487" cy="1519579"/>
          </a:xfrm>
        </p:spPr>
        <p:txBody>
          <a:bodyPr>
            <a:normAutofit fontScale="77500" lnSpcReduction="20000"/>
          </a:bodyPr>
          <a:lstStyle/>
          <a:p>
            <a:endParaRPr lang="en-US"/>
          </a:p>
          <a:p>
            <a:endParaRPr lang="en-US"/>
          </a:p>
          <a:p>
            <a:endParaRPr lang="en-US"/>
          </a:p>
          <a:p>
            <a:r>
              <a:rPr lang="en-US" b="1"/>
              <a:t>Club Director: Amanda Mullen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6105"/>
            <a:ext cx="9167326" cy="4984734"/>
          </a:xfrm>
          <a:prstGeom prst="rect">
            <a:avLst/>
          </a:prstGeom>
        </p:spPr>
      </p:pic>
    </p:spTree>
    <p:extLst>
      <p:ext uri="{BB962C8B-B14F-4D97-AF65-F5344CB8AC3E}">
        <p14:creationId xmlns:p14="http://schemas.microsoft.com/office/powerpoint/2010/main" val="317201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C6EDEBB9-8437-4875-ABEA-0AEDE2C9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5" y="0"/>
            <a:ext cx="9151715" cy="6858000"/>
          </a:xfrm>
          <a:prstGeom prst="rect">
            <a:avLst/>
          </a:prstGeom>
          <a:solidFill>
            <a:srgbClr val="945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918043" y="1576957"/>
            <a:ext cx="3066546" cy="3352800"/>
          </a:xfrm>
        </p:spPr>
        <p:txBody>
          <a:bodyPr vert="horz" lIns="91440" tIns="45720" rIns="91440" bIns="45720" rtlCol="0" anchor="b">
            <a:normAutofit fontScale="90000"/>
          </a:bodyPr>
          <a:lstStyle/>
          <a:p>
            <a:pPr>
              <a:lnSpc>
                <a:spcPct val="80000"/>
              </a:lnSpc>
            </a:pPr>
            <a:r>
              <a:rPr lang="en-US" sz="4400" kern="1200" spc="-120" baseline="0" dirty="0">
                <a:solidFill>
                  <a:srgbClr val="FFFFFF"/>
                </a:solidFill>
                <a:latin typeface="+mj-lt"/>
                <a:ea typeface="+mj-ea"/>
                <a:cs typeface="+mj-cs"/>
              </a:rPr>
              <a:t>15</a:t>
            </a:r>
            <a:r>
              <a:rPr lang="en-US" sz="4400" dirty="0">
                <a:solidFill>
                  <a:srgbClr val="FFFFFF"/>
                </a:solidFill>
              </a:rPr>
              <a:t> Red</a:t>
            </a:r>
            <a:r>
              <a:rPr lang="en-US" sz="4400" kern="1200" spc="-120" baseline="0" dirty="0">
                <a:solidFill>
                  <a:srgbClr val="FFFFFF"/>
                </a:solidFill>
                <a:latin typeface="+mj-lt"/>
                <a:ea typeface="+mj-ea"/>
                <a:cs typeface="+mj-cs"/>
              </a:rPr>
              <a:t> Coach</a:t>
            </a:r>
            <a:br>
              <a:rPr lang="en-US" sz="4400" kern="1200" spc="-120" baseline="0" dirty="0">
                <a:solidFill>
                  <a:srgbClr val="FFFFFF"/>
                </a:solidFill>
                <a:latin typeface="+mj-lt"/>
                <a:ea typeface="+mj-ea"/>
                <a:cs typeface="+mj-cs"/>
              </a:rPr>
            </a:br>
            <a:br>
              <a:rPr lang="en-US" sz="4400" kern="1200" spc="-120" baseline="0" dirty="0">
                <a:solidFill>
                  <a:srgbClr val="FFFFFF"/>
                </a:solidFill>
                <a:latin typeface="+mj-lt"/>
                <a:ea typeface="+mj-ea"/>
                <a:cs typeface="+mj-cs"/>
              </a:rPr>
            </a:br>
            <a:r>
              <a:rPr lang="en-US" sz="4400" kern="1200" spc="-120" baseline="0" dirty="0">
                <a:solidFill>
                  <a:srgbClr val="FFFFFF"/>
                </a:solidFill>
                <a:latin typeface="+mj-lt"/>
                <a:ea typeface="+mj-ea"/>
                <a:cs typeface="+mj-cs"/>
              </a:rPr>
              <a:t>Julia </a:t>
            </a:r>
            <a:r>
              <a:rPr lang="en-US" sz="4400" kern="1200" spc="-120" baseline="0" dirty="0" err="1">
                <a:solidFill>
                  <a:srgbClr val="FFFFFF"/>
                </a:solidFill>
                <a:latin typeface="+mj-lt"/>
                <a:ea typeface="+mj-ea"/>
                <a:cs typeface="+mj-cs"/>
              </a:rPr>
              <a:t>Bernesser</a:t>
            </a:r>
            <a:br>
              <a:rPr lang="en-US" sz="4400" kern="1200" spc="-120" baseline="0" dirty="0">
                <a:solidFill>
                  <a:srgbClr val="FFFFFF"/>
                </a:solidFill>
                <a:latin typeface="+mj-lt"/>
                <a:ea typeface="+mj-ea"/>
                <a:cs typeface="+mj-cs"/>
              </a:rPr>
            </a:br>
            <a:br>
              <a:rPr lang="en-US" sz="4400" kern="1200" spc="-120" baseline="0" dirty="0">
                <a:solidFill>
                  <a:srgbClr val="FFFFFF"/>
                </a:solidFill>
                <a:latin typeface="+mj-lt"/>
                <a:ea typeface="+mj-ea"/>
                <a:cs typeface="+mj-cs"/>
              </a:rPr>
            </a:br>
            <a:r>
              <a:rPr lang="en-US" sz="4400" kern="1200" spc="-120" baseline="0" dirty="0">
                <a:solidFill>
                  <a:srgbClr val="FFFFFF"/>
                </a:solidFill>
                <a:latin typeface="+mj-lt"/>
                <a:ea typeface="+mj-ea"/>
                <a:cs typeface="+mj-cs"/>
              </a:rPr>
              <a:t>412-852-3871</a:t>
            </a:r>
            <a:br>
              <a:rPr lang="en-US" sz="3600" kern="1200" spc="-120" baseline="0" dirty="0">
                <a:solidFill>
                  <a:srgbClr val="FFFFFF"/>
                </a:solidFill>
                <a:latin typeface="+mj-lt"/>
                <a:ea typeface="+mj-ea"/>
                <a:cs typeface="+mj-cs"/>
              </a:rPr>
            </a:br>
            <a:br>
              <a:rPr lang="en-US" sz="3600" kern="1200" spc="-120" baseline="0" dirty="0">
                <a:solidFill>
                  <a:srgbClr val="FFFFFF"/>
                </a:solidFill>
                <a:latin typeface="+mj-lt"/>
                <a:ea typeface="+mj-ea"/>
                <a:cs typeface="+mj-cs"/>
              </a:rPr>
            </a:br>
            <a:endParaRPr lang="en-US" sz="3600" kern="1200" spc="-120" baseline="0" dirty="0">
              <a:solidFill>
                <a:srgbClr val="FFFFFF"/>
              </a:solidFill>
              <a:latin typeface="+mj-lt"/>
              <a:ea typeface="+mj-ea"/>
              <a:cs typeface="+mj-cs"/>
            </a:endParaRPr>
          </a:p>
        </p:txBody>
      </p:sp>
      <p:pic>
        <p:nvPicPr>
          <p:cNvPr id="3" name="Picture 2" descr="A person holding a ball&#10;&#10;Description automatically generated with medium confidence">
            <a:extLst>
              <a:ext uri="{FF2B5EF4-FFF2-40B4-BE49-F238E27FC236}">
                <a16:creationId xmlns:a16="http://schemas.microsoft.com/office/drawing/2014/main" id="{427F65E0-3310-6596-94D6-D913810D9636}"/>
              </a:ext>
            </a:extLst>
          </p:cNvPr>
          <p:cNvPicPr>
            <a:picLocks noChangeAspect="1"/>
          </p:cNvPicPr>
          <p:nvPr/>
        </p:nvPicPr>
        <p:blipFill rotWithShape="1">
          <a:blip r:embed="rId2">
            <a:extLst>
              <a:ext uri="{28A0092B-C50C-407E-A947-70E740481C1C}">
                <a14:useLocalDpi xmlns:a14="http://schemas.microsoft.com/office/drawing/2010/main" val="0"/>
              </a:ext>
            </a:extLst>
          </a:blip>
          <a:srcRect l="22696" r="24444"/>
          <a:stretch/>
        </p:blipFill>
        <p:spPr>
          <a:xfrm>
            <a:off x="-7715" y="10"/>
            <a:ext cx="5664200" cy="6857990"/>
          </a:xfrm>
          <a:prstGeom prst="rect">
            <a:avLst/>
          </a:prstGeom>
        </p:spPr>
      </p:pic>
    </p:spTree>
    <p:extLst>
      <p:ext uri="{BB962C8B-B14F-4D97-AF65-F5344CB8AC3E}">
        <p14:creationId xmlns:p14="http://schemas.microsoft.com/office/powerpoint/2010/main" val="68334410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rgbClr val="252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788913" y="2694093"/>
            <a:ext cx="3233167" cy="1920240"/>
          </a:xfrm>
        </p:spPr>
        <p:txBody>
          <a:bodyPr vert="horz" lIns="91440" tIns="45720" rIns="91440" bIns="45720" rtlCol="0" anchor="b">
            <a:noAutofit/>
          </a:bodyPr>
          <a:lstStyle/>
          <a:p>
            <a:r>
              <a:rPr lang="en-US" sz="4000" b="1" dirty="0">
                <a:solidFill>
                  <a:srgbClr val="FFFFFF"/>
                </a:solidFill>
              </a:rPr>
              <a:t>15 Blue Coach</a:t>
            </a:r>
            <a:br>
              <a:rPr lang="en-US" sz="4000" b="1" dirty="0">
                <a:solidFill>
                  <a:srgbClr val="FFFFFF"/>
                </a:solidFill>
              </a:rPr>
            </a:br>
            <a:br>
              <a:rPr lang="en-US" sz="4000" b="1" dirty="0">
                <a:solidFill>
                  <a:srgbClr val="FFFFFF"/>
                </a:solidFill>
              </a:rPr>
            </a:br>
            <a:r>
              <a:rPr lang="en-US" sz="4000" b="1" dirty="0">
                <a:solidFill>
                  <a:srgbClr val="FFFFFF"/>
                </a:solidFill>
              </a:rPr>
              <a:t>Bethany </a:t>
            </a:r>
            <a:r>
              <a:rPr lang="en-US" sz="4000" b="1" dirty="0" err="1">
                <a:solidFill>
                  <a:srgbClr val="FFFFFF"/>
                </a:solidFill>
              </a:rPr>
              <a:t>Nulph</a:t>
            </a:r>
            <a:br>
              <a:rPr lang="en-US" sz="4000" b="1" dirty="0">
                <a:solidFill>
                  <a:srgbClr val="FFFFFF"/>
                </a:solidFill>
              </a:rPr>
            </a:br>
            <a:br>
              <a:rPr lang="en-US" sz="4000" b="1" dirty="0">
                <a:solidFill>
                  <a:srgbClr val="FFFFFF"/>
                </a:solidFill>
              </a:rPr>
            </a:br>
            <a:r>
              <a:rPr lang="en-US" sz="4000" b="1" dirty="0">
                <a:solidFill>
                  <a:srgbClr val="FFFFFF"/>
                </a:solidFill>
              </a:rPr>
              <a:t>724-996-6202</a:t>
            </a:r>
          </a:p>
        </p:txBody>
      </p:sp>
      <p:pic>
        <p:nvPicPr>
          <p:cNvPr id="6" name="Picture 5" descr="A person playing basketball in a gym&#10;&#10;Description automatically generated">
            <a:extLst>
              <a:ext uri="{FF2B5EF4-FFF2-40B4-BE49-F238E27FC236}">
                <a16:creationId xmlns:a16="http://schemas.microsoft.com/office/drawing/2014/main" id="{BE4D39DA-D0FE-74A5-BA99-51D30E4886D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22130" r="1" b="22203"/>
          <a:stretch/>
        </p:blipFill>
        <p:spPr>
          <a:xfrm>
            <a:off x="20" y="10"/>
            <a:ext cx="5666973" cy="6857990"/>
          </a:xfrm>
          <a:prstGeom prst="rect">
            <a:avLst/>
          </a:prstGeom>
        </p:spPr>
      </p:pic>
      <p:sp>
        <p:nvSpPr>
          <p:cNvPr id="3" name="Content Placeholder 2">
            <a:extLst>
              <a:ext uri="{FF2B5EF4-FFF2-40B4-BE49-F238E27FC236}">
                <a16:creationId xmlns:a16="http://schemas.microsoft.com/office/drawing/2014/main" id="{095CF88F-662E-4903-A179-D5BCB2703CD6}"/>
              </a:ext>
            </a:extLst>
          </p:cNvPr>
          <p:cNvSpPr>
            <a:spLocks noGrp="1"/>
          </p:cNvSpPr>
          <p:nvPr>
            <p:ph idx="1"/>
          </p:nvPr>
        </p:nvSpPr>
        <p:spPr>
          <a:xfrm>
            <a:off x="6129909" y="2419773"/>
            <a:ext cx="2551176" cy="3358092"/>
          </a:xfrm>
        </p:spPr>
        <p:txBody>
          <a:bodyPr>
            <a:normAutofit/>
          </a:bodyPr>
          <a:lstStyle/>
          <a:p>
            <a:endParaRPr lang="en-US" sz="1600" dirty="0">
              <a:solidFill>
                <a:srgbClr val="FFFFFF"/>
              </a:solidFill>
            </a:endParaRPr>
          </a:p>
          <a:p>
            <a:pPr marL="0" indent="0">
              <a:buNone/>
            </a:pPr>
            <a:endParaRPr lang="en-US" sz="1600" dirty="0">
              <a:solidFill>
                <a:srgbClr val="FFFFFF"/>
              </a:solidFill>
            </a:endParaRPr>
          </a:p>
        </p:txBody>
      </p:sp>
    </p:spTree>
    <p:extLst>
      <p:ext uri="{BB962C8B-B14F-4D97-AF65-F5344CB8AC3E}">
        <p14:creationId xmlns:p14="http://schemas.microsoft.com/office/powerpoint/2010/main" val="26007316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7" name="Rectangle 96">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5" y="0"/>
            <a:ext cx="9151715" cy="6858000"/>
          </a:xfrm>
          <a:prstGeom prst="rect">
            <a:avLst/>
          </a:prstGeom>
          <a:solidFill>
            <a:srgbClr val="2D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3815803" y="770467"/>
            <a:ext cx="4723549" cy="3352800"/>
          </a:xfrm>
        </p:spPr>
        <p:txBody>
          <a:bodyPr vert="horz" lIns="91440" tIns="45720" rIns="91440" bIns="45720" rtlCol="0" anchor="b">
            <a:normAutofit/>
          </a:bodyPr>
          <a:lstStyle/>
          <a:p>
            <a:pPr>
              <a:lnSpc>
                <a:spcPct val="80000"/>
              </a:lnSpc>
            </a:pPr>
            <a:r>
              <a:rPr lang="en-US" kern="1200" spc="-120" baseline="0">
                <a:solidFill>
                  <a:srgbClr val="FFFFFF"/>
                </a:solidFill>
                <a:latin typeface="+mj-lt"/>
                <a:ea typeface="+mj-ea"/>
                <a:cs typeface="+mj-cs"/>
              </a:rPr>
              <a:t>16U Coach</a:t>
            </a:r>
            <a:br>
              <a:rPr lang="en-US" kern="1200" spc="-120" baseline="0">
                <a:solidFill>
                  <a:srgbClr val="FFFFFF"/>
                </a:solidFill>
                <a:latin typeface="+mj-lt"/>
                <a:ea typeface="+mj-ea"/>
                <a:cs typeface="+mj-cs"/>
              </a:rPr>
            </a:br>
            <a:br>
              <a:rPr lang="en-US" kern="1200" spc="-120" baseline="0">
                <a:solidFill>
                  <a:srgbClr val="FFFFFF"/>
                </a:solidFill>
                <a:latin typeface="+mj-lt"/>
                <a:ea typeface="+mj-ea"/>
                <a:cs typeface="+mj-cs"/>
              </a:rPr>
            </a:br>
            <a:r>
              <a:rPr lang="en-US" kern="1200" spc="-120" baseline="0">
                <a:solidFill>
                  <a:srgbClr val="FFFFFF"/>
                </a:solidFill>
                <a:latin typeface="+mj-lt"/>
                <a:ea typeface="+mj-ea"/>
                <a:cs typeface="+mj-cs"/>
              </a:rPr>
              <a:t>Haley Blanc</a:t>
            </a:r>
            <a:br>
              <a:rPr lang="en-US" kern="1200" spc="-120" baseline="0">
                <a:solidFill>
                  <a:srgbClr val="FFFFFF"/>
                </a:solidFill>
                <a:latin typeface="+mj-lt"/>
                <a:ea typeface="+mj-ea"/>
                <a:cs typeface="+mj-cs"/>
              </a:rPr>
            </a:br>
            <a:br>
              <a:rPr lang="en-US" kern="1200" spc="-120" baseline="0">
                <a:solidFill>
                  <a:srgbClr val="FFFFFF"/>
                </a:solidFill>
                <a:latin typeface="+mj-lt"/>
                <a:ea typeface="+mj-ea"/>
                <a:cs typeface="+mj-cs"/>
              </a:rPr>
            </a:br>
            <a:r>
              <a:rPr lang="en-US" kern="1200" spc="-120" baseline="0">
                <a:solidFill>
                  <a:srgbClr val="FFFFFF"/>
                </a:solidFill>
                <a:latin typeface="+mj-lt"/>
                <a:ea typeface="+mj-ea"/>
                <a:cs typeface="+mj-cs"/>
              </a:rPr>
              <a:t>440-344-1507</a:t>
            </a:r>
            <a:endParaRPr lang="en-US" kern="1200" spc="-120" baseline="0" dirty="0">
              <a:solidFill>
                <a:srgbClr val="FFFFFF"/>
              </a:solidFill>
              <a:latin typeface="+mj-lt"/>
              <a:ea typeface="+mj-ea"/>
              <a:cs typeface="+mj-cs"/>
            </a:endParaRPr>
          </a:p>
        </p:txBody>
      </p:sp>
      <p:pic>
        <p:nvPicPr>
          <p:cNvPr id="3" name="Picture 2" descr="A person in a sports uniform&#10;&#10;Description automatically generated with low confidence">
            <a:extLst>
              <a:ext uri="{FF2B5EF4-FFF2-40B4-BE49-F238E27FC236}">
                <a16:creationId xmlns:a16="http://schemas.microsoft.com/office/drawing/2014/main" id="{1844D367-9756-B300-94FE-ABAA8E17CD6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2" b="8038"/>
          <a:stretch/>
        </p:blipFill>
        <p:spPr>
          <a:xfrm>
            <a:off x="-7716" y="10"/>
            <a:ext cx="3471005" cy="6864408"/>
          </a:xfrm>
          <a:prstGeom prst="rect">
            <a:avLst/>
          </a:prstGeom>
        </p:spPr>
      </p:pic>
    </p:spTree>
    <p:extLst>
      <p:ext uri="{BB962C8B-B14F-4D97-AF65-F5344CB8AC3E}">
        <p14:creationId xmlns:p14="http://schemas.microsoft.com/office/powerpoint/2010/main" val="41539950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A73BE687-95DB-49F8-B6B3-EC95550D5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4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1322" y="619431"/>
            <a:ext cx="3598606" cy="3869205"/>
          </a:xfrm>
        </p:spPr>
        <p:txBody>
          <a:bodyPr vert="horz" lIns="91440" tIns="45720" rIns="91440" bIns="45720" rtlCol="0" anchor="b">
            <a:normAutofit/>
          </a:bodyPr>
          <a:lstStyle/>
          <a:p>
            <a:pPr>
              <a:lnSpc>
                <a:spcPct val="80000"/>
              </a:lnSpc>
            </a:pPr>
            <a:r>
              <a:rPr lang="en-US" dirty="0">
                <a:solidFill>
                  <a:srgbClr val="FFFFFF"/>
                </a:solidFill>
              </a:rPr>
              <a:t>16s Coach</a:t>
            </a:r>
            <a:br>
              <a:rPr lang="en-US" dirty="0">
                <a:solidFill>
                  <a:srgbClr val="FFFFFF"/>
                </a:solidFill>
              </a:rPr>
            </a:br>
            <a:br>
              <a:rPr lang="en-US" dirty="0">
                <a:solidFill>
                  <a:srgbClr val="FFFFFF"/>
                </a:solidFill>
              </a:rPr>
            </a:br>
            <a:r>
              <a:rPr lang="en-US" dirty="0">
                <a:solidFill>
                  <a:srgbClr val="FFFFFF"/>
                </a:solidFill>
              </a:rPr>
              <a:t>Vance Blanc</a:t>
            </a:r>
            <a:br>
              <a:rPr lang="en-US" dirty="0">
                <a:solidFill>
                  <a:srgbClr val="FFFFFF"/>
                </a:solidFill>
              </a:rPr>
            </a:br>
            <a:br>
              <a:rPr lang="en-US" dirty="0">
                <a:solidFill>
                  <a:srgbClr val="FFFFFF"/>
                </a:solidFill>
              </a:rPr>
            </a:br>
            <a:r>
              <a:rPr lang="en-US" dirty="0">
                <a:solidFill>
                  <a:srgbClr val="FFFFFF"/>
                </a:solidFill>
              </a:rPr>
              <a:t>412-804-8542</a:t>
            </a:r>
          </a:p>
        </p:txBody>
      </p:sp>
      <p:pic>
        <p:nvPicPr>
          <p:cNvPr id="6" name="Picture 5" descr="A person in a black shirt&#10;&#10;Description automatically generated">
            <a:extLst>
              <a:ext uri="{FF2B5EF4-FFF2-40B4-BE49-F238E27FC236}">
                <a16:creationId xmlns:a16="http://schemas.microsoft.com/office/drawing/2014/main" id="{EA6B2096-4563-F9B6-8A06-E81D8BAB1B3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4282"/>
          <a:stretch/>
        </p:blipFill>
        <p:spPr>
          <a:xfrm>
            <a:off x="688036" y="205047"/>
            <a:ext cx="3163373" cy="6564284"/>
          </a:xfrm>
          <a:prstGeom prst="rect">
            <a:avLst/>
          </a:prstGeom>
        </p:spPr>
      </p:pic>
    </p:spTree>
    <p:extLst>
      <p:ext uri="{BB962C8B-B14F-4D97-AF65-F5344CB8AC3E}">
        <p14:creationId xmlns:p14="http://schemas.microsoft.com/office/powerpoint/2010/main" val="226599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F6E18020-7141-40C0-98B9-58BE04886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43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99348-7F2C-48A5-8634-8D9A18360D51}"/>
              </a:ext>
            </a:extLst>
          </p:cNvPr>
          <p:cNvSpPr>
            <a:spLocks noGrp="1"/>
          </p:cNvSpPr>
          <p:nvPr>
            <p:ph type="title"/>
          </p:nvPr>
        </p:nvSpPr>
        <p:spPr>
          <a:xfrm>
            <a:off x="4382344" y="1156988"/>
            <a:ext cx="4697362" cy="3869205"/>
          </a:xfrm>
        </p:spPr>
        <p:txBody>
          <a:bodyPr vert="horz" lIns="91440" tIns="45720" rIns="91440" bIns="45720" rtlCol="0" anchor="b">
            <a:normAutofit/>
          </a:bodyPr>
          <a:lstStyle/>
          <a:p>
            <a:pPr>
              <a:lnSpc>
                <a:spcPct val="80000"/>
              </a:lnSpc>
            </a:pPr>
            <a:r>
              <a:rPr lang="en-US" sz="5500" dirty="0">
                <a:solidFill>
                  <a:srgbClr val="FFFFFF"/>
                </a:solidFill>
              </a:rPr>
              <a:t>17U Coach</a:t>
            </a:r>
            <a:br>
              <a:rPr lang="en-US" sz="5500" dirty="0">
                <a:solidFill>
                  <a:srgbClr val="FFFFFF"/>
                </a:solidFill>
              </a:rPr>
            </a:br>
            <a:br>
              <a:rPr lang="en-US" sz="5500" dirty="0">
                <a:solidFill>
                  <a:srgbClr val="FFFFFF"/>
                </a:solidFill>
              </a:rPr>
            </a:br>
            <a:r>
              <a:rPr lang="en-US" sz="5500" dirty="0">
                <a:solidFill>
                  <a:srgbClr val="FFFFFF"/>
                </a:solidFill>
              </a:rPr>
              <a:t>Nicole </a:t>
            </a:r>
            <a:r>
              <a:rPr lang="en-US" sz="5500" dirty="0" err="1">
                <a:solidFill>
                  <a:srgbClr val="FFFFFF"/>
                </a:solidFill>
              </a:rPr>
              <a:t>Pilewski</a:t>
            </a:r>
            <a:br>
              <a:rPr lang="en-US" sz="5500" dirty="0">
                <a:solidFill>
                  <a:srgbClr val="FFFFFF"/>
                </a:solidFill>
              </a:rPr>
            </a:br>
            <a:br>
              <a:rPr lang="en-US" sz="5500" dirty="0">
                <a:solidFill>
                  <a:srgbClr val="FFFFFF"/>
                </a:solidFill>
              </a:rPr>
            </a:br>
            <a:r>
              <a:rPr lang="en-US" sz="5500" dirty="0">
                <a:solidFill>
                  <a:srgbClr val="FFFFFF"/>
                </a:solidFill>
              </a:rPr>
              <a:t>412-897-2886</a:t>
            </a:r>
          </a:p>
        </p:txBody>
      </p:sp>
      <p:pic>
        <p:nvPicPr>
          <p:cNvPr id="4" name="Picture 3" descr="A child playing volleyball&#10;&#10;Description automatically generated with low confidence">
            <a:extLst>
              <a:ext uri="{FF2B5EF4-FFF2-40B4-BE49-F238E27FC236}">
                <a16:creationId xmlns:a16="http://schemas.microsoft.com/office/drawing/2014/main" id="{D3D8F4AA-6BCD-7D99-82A9-F51906585B2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228" y="0"/>
            <a:ext cx="4541054" cy="6858000"/>
          </a:xfrm>
          <a:prstGeom prst="rect">
            <a:avLst/>
          </a:prstGeom>
        </p:spPr>
      </p:pic>
    </p:spTree>
    <p:extLst>
      <p:ext uri="{BB962C8B-B14F-4D97-AF65-F5344CB8AC3E}">
        <p14:creationId xmlns:p14="http://schemas.microsoft.com/office/powerpoint/2010/main" val="407246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tack of magazines on table">
            <a:extLst>
              <a:ext uri="{FF2B5EF4-FFF2-40B4-BE49-F238E27FC236}">
                <a16:creationId xmlns:a16="http://schemas.microsoft.com/office/drawing/2014/main" id="{BB1BFE53-55D7-8033-979E-46C83E5A55B3}"/>
              </a:ext>
            </a:extLst>
          </p:cNvPr>
          <p:cNvPicPr>
            <a:picLocks noChangeAspect="1"/>
          </p:cNvPicPr>
          <p:nvPr/>
        </p:nvPicPr>
        <p:blipFill rotWithShape="1">
          <a:blip r:embed="rId2">
            <a:alphaModFix amt="45000"/>
          </a:blip>
          <a:srcRect l="11000" r="-1" b="-1"/>
          <a:stretch/>
        </p:blipFill>
        <p:spPr>
          <a:xfrm>
            <a:off x="20" y="0"/>
            <a:ext cx="9143980" cy="6857990"/>
          </a:xfrm>
          <a:prstGeom prst="rect">
            <a:avLst/>
          </a:prstGeom>
        </p:spPr>
      </p:pic>
      <p:sp>
        <p:nvSpPr>
          <p:cNvPr id="4" name="Title 4"/>
          <p:cNvSpPr>
            <a:spLocks noGrp="1"/>
          </p:cNvSpPr>
          <p:nvPr>
            <p:ph type="title"/>
          </p:nvPr>
        </p:nvSpPr>
        <p:spPr>
          <a:xfrm>
            <a:off x="188422" y="1867747"/>
            <a:ext cx="8883534" cy="3352800"/>
          </a:xfrm>
        </p:spPr>
        <p:txBody>
          <a:bodyPr vert="horz" lIns="91440" tIns="45720" rIns="91440" bIns="45720" rtlCol="0" anchor="b">
            <a:normAutofit fontScale="90000"/>
          </a:bodyPr>
          <a:lstStyle/>
          <a:p>
            <a:pPr algn="ctr">
              <a:lnSpc>
                <a:spcPct val="80000"/>
              </a:lnSpc>
            </a:pPr>
            <a:r>
              <a:rPr lang="en-US" sz="6200" kern="1200" spc="-120" baseline="0" dirty="0">
                <a:solidFill>
                  <a:schemeClr val="tx1"/>
                </a:solidFill>
                <a:latin typeface="+mj-lt"/>
                <a:ea typeface="+mj-ea"/>
                <a:cs typeface="+mj-cs"/>
              </a:rPr>
              <a:t>Pitt United Handbook</a:t>
            </a:r>
            <a:br>
              <a:rPr lang="en-US" sz="6200" kern="1200" spc="-120" baseline="0" dirty="0">
                <a:solidFill>
                  <a:schemeClr val="tx1"/>
                </a:solidFill>
                <a:latin typeface="+mj-lt"/>
                <a:ea typeface="+mj-ea"/>
                <a:cs typeface="+mj-cs"/>
              </a:rPr>
            </a:br>
            <a:r>
              <a:rPr lang="en-US" sz="6200" kern="1200" spc="-120" baseline="0" dirty="0">
                <a:solidFill>
                  <a:schemeClr val="tx1"/>
                </a:solidFill>
                <a:latin typeface="+mj-lt"/>
                <a:ea typeface="+mj-ea"/>
                <a:cs typeface="+mj-cs"/>
              </a:rPr>
              <a:t>General Club Information</a:t>
            </a:r>
            <a:br>
              <a:rPr lang="en-US" sz="6200" kern="1200" spc="-120" baseline="0" dirty="0">
                <a:solidFill>
                  <a:schemeClr val="tx1"/>
                </a:solidFill>
                <a:latin typeface="+mj-lt"/>
                <a:ea typeface="+mj-ea"/>
                <a:cs typeface="+mj-cs"/>
              </a:rPr>
            </a:br>
            <a:br>
              <a:rPr lang="en-US" sz="6200" kern="1200" spc="-120" baseline="0" dirty="0">
                <a:solidFill>
                  <a:schemeClr val="tx1"/>
                </a:solidFill>
                <a:latin typeface="+mj-lt"/>
                <a:ea typeface="+mj-ea"/>
                <a:cs typeface="+mj-cs"/>
              </a:rPr>
            </a:br>
            <a:r>
              <a:rPr lang="en-US" sz="3600" dirty="0">
                <a:solidFill>
                  <a:schemeClr val="tx1"/>
                </a:solidFill>
              </a:rPr>
              <a:t>Handbook was emailed to members on 11/25/23 </a:t>
            </a:r>
            <a:br>
              <a:rPr lang="en-US" sz="3600" dirty="0"/>
            </a:br>
            <a:br>
              <a:rPr lang="en-US" sz="6200" kern="1200" spc="-120" baseline="0" dirty="0">
                <a:solidFill>
                  <a:schemeClr val="tx1"/>
                </a:solidFill>
                <a:effectLst/>
                <a:latin typeface="+mj-lt"/>
                <a:ea typeface="+mj-ea"/>
                <a:cs typeface="+mj-cs"/>
              </a:rPr>
            </a:br>
            <a:endParaRPr lang="en-US" sz="6200" kern="1200" spc="-120" baseline="0" dirty="0">
              <a:solidFill>
                <a:schemeClr val="tx1"/>
              </a:solidFill>
              <a:latin typeface="+mj-lt"/>
              <a:ea typeface="+mj-ea"/>
              <a:cs typeface="+mj-cs"/>
            </a:endParaRPr>
          </a:p>
        </p:txBody>
      </p:sp>
    </p:spTree>
    <p:extLst>
      <p:ext uri="{BB962C8B-B14F-4D97-AF65-F5344CB8AC3E}">
        <p14:creationId xmlns:p14="http://schemas.microsoft.com/office/powerpoint/2010/main" val="148862578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B75B-7BDB-AA3D-912D-A68A31A0E762}"/>
              </a:ext>
            </a:extLst>
          </p:cNvPr>
          <p:cNvSpPr>
            <a:spLocks noGrp="1"/>
          </p:cNvSpPr>
          <p:nvPr>
            <p:ph type="title"/>
          </p:nvPr>
        </p:nvSpPr>
        <p:spPr/>
        <p:txBody>
          <a:bodyPr/>
          <a:lstStyle/>
          <a:p>
            <a:r>
              <a:rPr lang="en-US" dirty="0"/>
              <a:t>Handbook Main Points</a:t>
            </a:r>
          </a:p>
        </p:txBody>
      </p:sp>
      <p:sp>
        <p:nvSpPr>
          <p:cNvPr id="3" name="Content Placeholder 2">
            <a:extLst>
              <a:ext uri="{FF2B5EF4-FFF2-40B4-BE49-F238E27FC236}">
                <a16:creationId xmlns:a16="http://schemas.microsoft.com/office/drawing/2014/main" id="{2CE10E24-64C2-1995-B689-6F6EF28F3DD5}"/>
              </a:ext>
            </a:extLst>
          </p:cNvPr>
          <p:cNvSpPr>
            <a:spLocks noGrp="1"/>
          </p:cNvSpPr>
          <p:nvPr>
            <p:ph idx="1"/>
          </p:nvPr>
        </p:nvSpPr>
        <p:spPr>
          <a:xfrm>
            <a:off x="507206" y="1793887"/>
            <a:ext cx="8065294" cy="4673414"/>
          </a:xfrm>
        </p:spPr>
        <p:txBody>
          <a:bodyPr/>
          <a:lstStyle/>
          <a:p>
            <a:r>
              <a:rPr lang="en-US" dirty="0"/>
              <a:t>- Be Responsible – Act Responsible</a:t>
            </a:r>
          </a:p>
          <a:p>
            <a:r>
              <a:rPr lang="en-US" dirty="0"/>
              <a:t>- Make the Commitment!</a:t>
            </a:r>
          </a:p>
          <a:p>
            <a:r>
              <a:rPr lang="en-US" dirty="0"/>
              <a:t>- Tournaments – we arrive together – we leave together.</a:t>
            </a:r>
          </a:p>
          <a:p>
            <a:r>
              <a:rPr lang="en-US" dirty="0"/>
              <a:t>- Chain of command and 24hr rule</a:t>
            </a:r>
          </a:p>
          <a:p>
            <a:r>
              <a:rPr lang="en-US" dirty="0"/>
              <a:t>- Fundraising</a:t>
            </a:r>
          </a:p>
          <a:p>
            <a:r>
              <a:rPr lang="en-US" dirty="0"/>
              <a:t>- Parental Role – be supportive!</a:t>
            </a:r>
          </a:p>
          <a:p>
            <a:r>
              <a:rPr lang="en-US" dirty="0"/>
              <a:t>- Payments – First Monday of the month – deposited Friday </a:t>
            </a:r>
          </a:p>
          <a:p>
            <a:r>
              <a:rPr lang="en-US" dirty="0"/>
              <a:t>- Correspondence (email/texts) </a:t>
            </a:r>
          </a:p>
          <a:p>
            <a:endParaRPr lang="en-US" dirty="0"/>
          </a:p>
          <a:p>
            <a:endParaRPr lang="en-US" dirty="0"/>
          </a:p>
        </p:txBody>
      </p:sp>
    </p:spTree>
    <p:extLst>
      <p:ext uri="{BB962C8B-B14F-4D97-AF65-F5344CB8AC3E}">
        <p14:creationId xmlns:p14="http://schemas.microsoft.com/office/powerpoint/2010/main" val="119414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47666"/>
            <a:ext cx="9143999" cy="6858000"/>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Times New Roman"/>
              </a:rPr>
              <a:t>Ball Deposits</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17089" y="1980524"/>
            <a:ext cx="5327725" cy="2896951"/>
          </a:xfrm>
          <a:prstGeom prst="rect">
            <a:avLst/>
          </a:prstGeom>
        </p:spPr>
      </p:pic>
    </p:spTree>
    <p:extLst>
      <p:ext uri="{BB962C8B-B14F-4D97-AF65-F5344CB8AC3E}">
        <p14:creationId xmlns:p14="http://schemas.microsoft.com/office/powerpoint/2010/main" val="142041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A173D30F-05CF-4903-E6A0-41E91D5312A5}"/>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2381" b="12619"/>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p:cNvSpPr>
            <a:spLocks noGrp="1"/>
          </p:cNvSpPr>
          <p:nvPr>
            <p:ph type="title"/>
          </p:nvPr>
        </p:nvSpPr>
        <p:spPr>
          <a:xfrm>
            <a:off x="492918" y="499533"/>
            <a:ext cx="8079581" cy="1658198"/>
          </a:xfrm>
        </p:spPr>
        <p:txBody>
          <a:bodyPr>
            <a:normAutofit fontScale="90000"/>
          </a:bodyPr>
          <a:lstStyle/>
          <a:p>
            <a:br>
              <a:rPr lang="en-US" b="1" dirty="0">
                <a:solidFill>
                  <a:schemeClr val="tx1"/>
                </a:solidFill>
              </a:rPr>
            </a:br>
            <a:r>
              <a:rPr lang="en-US" b="1" dirty="0">
                <a:solidFill>
                  <a:schemeClr val="tx1"/>
                </a:solidFill>
              </a:rPr>
              <a:t>Pitt United Volleyball Deposits</a:t>
            </a:r>
            <a:br>
              <a:rPr lang="en-US" sz="2600" dirty="0">
                <a:solidFill>
                  <a:schemeClr val="tx1"/>
                </a:solidFill>
              </a:rPr>
            </a:br>
            <a:br>
              <a:rPr lang="en-US" sz="2600" dirty="0">
                <a:solidFill>
                  <a:schemeClr val="tx1"/>
                </a:solidFill>
                <a:effectLst/>
              </a:rPr>
            </a:br>
            <a:br>
              <a:rPr lang="en-US" sz="2600" dirty="0">
                <a:solidFill>
                  <a:schemeClr val="tx1"/>
                </a:solidFill>
                <a:effectLst/>
              </a:rPr>
            </a:br>
            <a:endParaRPr lang="en-US" sz="2600" dirty="0">
              <a:solidFill>
                <a:schemeClr val="tx1"/>
              </a:solidFill>
            </a:endParaRPr>
          </a:p>
        </p:txBody>
      </p:sp>
      <p:sp>
        <p:nvSpPr>
          <p:cNvPr id="3" name="Content Placeholder 2"/>
          <p:cNvSpPr>
            <a:spLocks noGrp="1"/>
          </p:cNvSpPr>
          <p:nvPr>
            <p:ph idx="1"/>
          </p:nvPr>
        </p:nvSpPr>
        <p:spPr>
          <a:xfrm>
            <a:off x="313528" y="1468581"/>
            <a:ext cx="8608799" cy="3766185"/>
          </a:xfrm>
        </p:spPr>
        <p:txBody>
          <a:bodyPr>
            <a:noAutofit/>
          </a:bodyPr>
          <a:lstStyle/>
          <a:p>
            <a:r>
              <a:rPr lang="en-US" sz="1800" b="1" i="0" dirty="0">
                <a:solidFill>
                  <a:schemeClr val="tx1"/>
                </a:solidFill>
                <a:effectLst/>
                <a:latin typeface="Arial" panose="020B0604020202020204" pitchFamily="34" charset="0"/>
              </a:rPr>
              <a:t>WHAT:  </a:t>
            </a:r>
            <a:r>
              <a:rPr lang="en-US" sz="1800" b="0" i="0" dirty="0">
                <a:solidFill>
                  <a:schemeClr val="tx1"/>
                </a:solidFill>
                <a:effectLst/>
                <a:latin typeface="Arial" panose="020B0604020202020204" pitchFamily="34" charset="0"/>
              </a:rPr>
              <a:t>Each player in the club will get a mini ball bag with ball and specific number assigned to them on their ball.  This information will be in our database system.  It is the responsibility of the player to shuttle this ball to and from practices and tournaments for the season. She is asked to keep track of her assigned ball to turn in at the end of the season for the deposit to be returned. Only the ASSIGNED Pitt United ball and number in its mini ball bag will be acceptable for the deposit return.</a:t>
            </a:r>
          </a:p>
          <a:p>
            <a:pPr lvl="1"/>
            <a:r>
              <a:rPr lang="en-US" sz="1800" i="1" dirty="0">
                <a:solidFill>
                  <a:schemeClr val="tx1"/>
                </a:solidFill>
                <a:latin typeface="Arial" panose="020B0604020202020204" pitchFamily="34" charset="0"/>
              </a:rPr>
              <a:t>Any balls that need to be r</a:t>
            </a:r>
            <a:r>
              <a:rPr lang="en-US" sz="1800" b="0" i="1" dirty="0">
                <a:solidFill>
                  <a:schemeClr val="tx1"/>
                </a:solidFill>
                <a:effectLst/>
                <a:latin typeface="Arial" panose="020B0604020202020204" pitchFamily="34" charset="0"/>
              </a:rPr>
              <a:t>etired or excessively used/worn balls will not result in a loss of the deposit for the player/family. </a:t>
            </a:r>
          </a:p>
          <a:p>
            <a:r>
              <a:rPr lang="en-US" sz="1800" b="1" i="0" dirty="0">
                <a:solidFill>
                  <a:schemeClr val="tx1"/>
                </a:solidFill>
                <a:effectLst/>
                <a:latin typeface="Arial" panose="020B0604020202020204" pitchFamily="34" charset="0"/>
              </a:rPr>
              <a:t>WHY: </a:t>
            </a:r>
            <a:r>
              <a:rPr lang="en-US" sz="1800" b="0" i="0" dirty="0">
                <a:solidFill>
                  <a:schemeClr val="tx1"/>
                </a:solidFill>
                <a:effectLst/>
                <a:latin typeface="Arial" panose="020B0604020202020204" pitchFamily="34" charset="0"/>
              </a:rPr>
              <a:t>To avoid the carelessness/care of our equipment.  The purpose of this is to reduce the number of balls that CONSTANTLY need to be purchased EVERY YEAR!  </a:t>
            </a:r>
          </a:p>
          <a:p>
            <a:r>
              <a:rPr lang="en-US" sz="1800" b="1" dirty="0">
                <a:solidFill>
                  <a:schemeClr val="tx1"/>
                </a:solidFill>
                <a:latin typeface="Arial" panose="020B0604020202020204" pitchFamily="34" charset="0"/>
              </a:rPr>
              <a:t>WHEN: </a:t>
            </a:r>
            <a:r>
              <a:rPr lang="en-US" sz="1800" b="0" i="0" dirty="0">
                <a:solidFill>
                  <a:schemeClr val="tx1"/>
                </a:solidFill>
                <a:effectLst/>
                <a:latin typeface="Arial" panose="020B0604020202020204" pitchFamily="34" charset="0"/>
              </a:rPr>
              <a:t>We would like to pass out balls and ball bags to each player on Monday, December 11th.  Please bring your deposit in for this date!</a:t>
            </a:r>
          </a:p>
          <a:p>
            <a:pPr lvl="1"/>
            <a:r>
              <a:rPr lang="en-US" sz="1800" i="1" dirty="0">
                <a:solidFill>
                  <a:schemeClr val="tx1"/>
                </a:solidFill>
                <a:latin typeface="Arial" panose="020B0604020202020204" pitchFamily="34" charset="0"/>
              </a:rPr>
              <a:t>C</a:t>
            </a:r>
            <a:r>
              <a:rPr lang="en-US" sz="1800" b="0" i="1" dirty="0">
                <a:solidFill>
                  <a:schemeClr val="tx1"/>
                </a:solidFill>
                <a:effectLst/>
                <a:latin typeface="Arial" panose="020B0604020202020204" pitchFamily="34" charset="0"/>
              </a:rPr>
              <a:t>oaches can give you your ball bag and ball when you turn in your deposit.  </a:t>
            </a:r>
          </a:p>
          <a:p>
            <a:r>
              <a:rPr lang="en-US" sz="1800" b="0" i="0" dirty="0">
                <a:solidFill>
                  <a:schemeClr val="tx1"/>
                </a:solidFill>
                <a:effectLst/>
                <a:latin typeface="Arial" panose="020B0604020202020204" pitchFamily="34" charset="0"/>
              </a:rPr>
              <a:t>CASH and Checks accepted. Checks should be post dated for 5/1/24.</a:t>
            </a:r>
          </a:p>
          <a:p>
            <a:r>
              <a:rPr lang="en-US" sz="1800" b="0" i="0" dirty="0">
                <a:solidFill>
                  <a:schemeClr val="tx1"/>
                </a:solidFill>
                <a:effectLst/>
                <a:latin typeface="Arial" panose="020B0604020202020204" pitchFamily="34" charset="0"/>
              </a:rPr>
              <a:t>  All deposits will be returned at the end of the season party or mailed to you!</a:t>
            </a:r>
            <a:endParaRPr lang="en-US" sz="1800" dirty="0">
              <a:solidFill>
                <a:schemeClr val="tx1"/>
              </a:solidFill>
            </a:endParaRPr>
          </a:p>
        </p:txBody>
      </p:sp>
    </p:spTree>
    <p:extLst>
      <p:ext uri="{BB962C8B-B14F-4D97-AF65-F5344CB8AC3E}">
        <p14:creationId xmlns:p14="http://schemas.microsoft.com/office/powerpoint/2010/main" val="55854791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 y="0"/>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rPr>
              <a:t>Pitt United </a:t>
            </a:r>
            <a:endParaRPr kumimoji="0" lang="en-US" sz="4400" b="0" i="0" u="none" strike="noStrike" kern="1200" cap="none" spc="0" normalizeH="0" baseline="0" noProof="0" dirty="0">
              <a:ln>
                <a:noFill/>
              </a:ln>
              <a:solidFill>
                <a:prstClr val="black"/>
              </a:solidFill>
              <a:effectLst/>
              <a:uLnTx/>
              <a:uFillTx/>
              <a:latin typeface="Cambria"/>
              <a:ea typeface="ＭＳ 明朝"/>
              <a:cs typeface="Times New Roman"/>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rPr>
              <a:t>Girls Volleyball Club</a:t>
            </a: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latin typeface="Cambria"/>
                <a:ea typeface="ＭＳ 明朝"/>
                <a:cs typeface="Times New Roman"/>
              </a:rPr>
              <a:t>Slippery Rock Tournaments</a:t>
            </a: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30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Times New Roman"/>
              </a:rPr>
              <a:t>March 16</a:t>
            </a:r>
            <a:r>
              <a:rPr kumimoji="0" lang="en-US" sz="3000" b="1" i="0" u="none" strike="noStrike" kern="1200" cap="none" spc="300" normalizeH="0" baseline="3000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Times New Roman"/>
              </a:rPr>
              <a:t>th</a:t>
            </a:r>
            <a:r>
              <a:rPr lang="en-US" sz="30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latin typeface="Cambria"/>
                <a:ea typeface="ＭＳ 明朝"/>
                <a:cs typeface="Times New Roman"/>
              </a:rPr>
              <a:t> &amp;</a:t>
            </a:r>
            <a:r>
              <a:rPr kumimoji="0" lang="en-US" sz="30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Times New Roman"/>
              </a:rPr>
              <a:t> </a:t>
            </a:r>
            <a:r>
              <a:rPr lang="en-US" sz="30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latin typeface="Cambria"/>
                <a:ea typeface="ＭＳ 明朝"/>
                <a:cs typeface="Times New Roman"/>
              </a:rPr>
              <a:t>17</a:t>
            </a:r>
            <a:r>
              <a:rPr kumimoji="0" lang="en-US" sz="3000" b="1" i="0" u="none" strike="noStrike" kern="1200" cap="none" spc="300" normalizeH="0" baseline="30000" noProof="0" dirty="0" err="1">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Times New Roman"/>
              </a:rPr>
              <a:t>th</a:t>
            </a:r>
            <a:r>
              <a:rPr kumimoji="0" lang="en-US" sz="30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Times New Roman"/>
              </a:rPr>
              <a:t>  &amp;  April </a:t>
            </a:r>
            <a:r>
              <a:rPr lang="en-US" sz="30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latin typeface="Cambria"/>
                <a:ea typeface="ＭＳ 明朝"/>
                <a:cs typeface="Times New Roman"/>
              </a:rPr>
              <a:t>27</a:t>
            </a:r>
            <a:r>
              <a:rPr kumimoji="0" lang="en-US" sz="3000" b="1" i="0" u="none" strike="noStrike" kern="1200" cap="none" spc="300" normalizeH="0" baseline="30000" noProof="0" dirty="0" err="1">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Times New Roman"/>
              </a:rPr>
              <a:t>th</a:t>
            </a:r>
            <a:r>
              <a:rPr kumimoji="0" lang="en-US" sz="30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Times New Roman"/>
              </a:rPr>
              <a:t> &amp;</a:t>
            </a:r>
            <a:r>
              <a:rPr lang="en-US" sz="30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latin typeface="Cambria"/>
                <a:ea typeface="ＭＳ 明朝"/>
                <a:cs typeface="Times New Roman"/>
              </a:rPr>
              <a:t>28</a:t>
            </a:r>
            <a:r>
              <a:rPr kumimoji="0" lang="en-US" sz="3000" b="1" i="0" u="none" strike="noStrike" kern="1200" cap="none" spc="300" normalizeH="0" baseline="30000" noProof="0" dirty="0" err="1">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Times New Roman"/>
              </a:rPr>
              <a:t>th</a:t>
            </a:r>
            <a:r>
              <a:rPr kumimoji="0" lang="en-US" sz="30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Times New Roman"/>
              </a:rPr>
              <a:t> </a:t>
            </a:r>
            <a:endParaRPr kumimoji="0" lang="en-US" sz="3000" b="0" i="0" u="none" strike="noStrike" kern="1200" cap="none" spc="0" normalizeH="0" baseline="0" noProof="0" dirty="0">
              <a:ln>
                <a:noFill/>
              </a:ln>
              <a:solidFill>
                <a:prstClr val="black"/>
              </a:solidFill>
              <a:effectLst/>
              <a:uLnTx/>
              <a:uFillTx/>
              <a:latin typeface="Cambria"/>
              <a:ea typeface="ＭＳ 明朝"/>
              <a:cs typeface="Times New Roman"/>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36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36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11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11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11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11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11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59281" y="2013402"/>
            <a:ext cx="6225436" cy="3385081"/>
          </a:xfrm>
          <a:prstGeom prst="rect">
            <a:avLst/>
          </a:prstGeom>
        </p:spPr>
      </p:pic>
    </p:spTree>
    <p:extLst>
      <p:ext uri="{BB962C8B-B14F-4D97-AF65-F5344CB8AC3E}">
        <p14:creationId xmlns:p14="http://schemas.microsoft.com/office/powerpoint/2010/main" val="215818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760464" y="1024243"/>
            <a:ext cx="7778888" cy="1228130"/>
          </a:xfrm>
        </p:spPr>
        <p:txBody>
          <a:bodyPr>
            <a:normAutofit fontScale="90000"/>
          </a:bodyPr>
          <a:lstStyle/>
          <a:p>
            <a:r>
              <a:rPr lang="en-US" sz="4100" dirty="0">
                <a:solidFill>
                  <a:srgbClr val="FFFFFF"/>
                </a:solidFill>
              </a:rPr>
              <a:t>Welcome to Pitt United Girls Volleyball Club</a:t>
            </a:r>
            <a:br>
              <a:rPr lang="en-US" sz="4100" dirty="0">
                <a:solidFill>
                  <a:srgbClr val="FFFFFF"/>
                </a:solidFill>
              </a:rPr>
            </a:br>
            <a:br>
              <a:rPr lang="en-US" sz="4100" dirty="0">
                <a:solidFill>
                  <a:srgbClr val="FFFFFF"/>
                </a:solidFill>
              </a:rPr>
            </a:br>
            <a:r>
              <a:rPr lang="en-US" sz="4100" dirty="0">
                <a:solidFill>
                  <a:srgbClr val="FFFFFF"/>
                </a:solidFill>
              </a:rPr>
              <a:t>Club Director -Coach Amanda Mullen </a:t>
            </a:r>
          </a:p>
        </p:txBody>
      </p:sp>
      <p:sp>
        <p:nvSpPr>
          <p:cNvPr id="3" name="Content Placeholder 2"/>
          <p:cNvSpPr>
            <a:spLocks noGrp="1"/>
          </p:cNvSpPr>
          <p:nvPr>
            <p:ph idx="1"/>
          </p:nvPr>
        </p:nvSpPr>
        <p:spPr>
          <a:xfrm>
            <a:off x="803884" y="2973313"/>
            <a:ext cx="7530175" cy="2903099"/>
          </a:xfrm>
        </p:spPr>
        <p:txBody>
          <a:bodyPr>
            <a:normAutofit/>
          </a:bodyPr>
          <a:lstStyle/>
          <a:p>
            <a:r>
              <a:rPr lang="en-US" dirty="0"/>
              <a:t>I am the Club Director/Founder of Pitt United Girls Volleyball Club.  Thirteen years ago, I started the organization in hopes of providing the best experience and opportunity for girls to play club volleyball.  I value teaching the techniques of the game and believe on a skill building approach for the proper and most successful development of aspiring players and experienced volleyball athletes.</a:t>
            </a:r>
          </a:p>
        </p:txBody>
      </p:sp>
    </p:spTree>
    <p:extLst>
      <p:ext uri="{BB962C8B-B14F-4D97-AF65-F5344CB8AC3E}">
        <p14:creationId xmlns:p14="http://schemas.microsoft.com/office/powerpoint/2010/main" val="248203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421F7F-AA33-4489-92C7-3E80D8F26089}"/>
              </a:ext>
            </a:extLst>
          </p:cNvPr>
          <p:cNvPicPr>
            <a:picLocks noChangeAspect="1"/>
          </p:cNvPicPr>
          <p:nvPr/>
        </p:nvPicPr>
        <p:blipFill rotWithShape="1">
          <a:blip r:embed="rId2"/>
          <a:srcRect l="11264" r="11531" b="3"/>
          <a:stretch/>
        </p:blipFill>
        <p:spPr>
          <a:xfrm>
            <a:off x="500931" y="645106"/>
            <a:ext cx="4051645" cy="5247747"/>
          </a:xfrm>
          <a:prstGeom prst="rect">
            <a:avLst/>
          </a:prstGeom>
        </p:spPr>
      </p:pic>
      <p:sp>
        <p:nvSpPr>
          <p:cNvPr id="3" name="Content Placeholder 2"/>
          <p:cNvSpPr>
            <a:spLocks noGrp="1"/>
          </p:cNvSpPr>
          <p:nvPr>
            <p:ph idx="1"/>
          </p:nvPr>
        </p:nvSpPr>
        <p:spPr>
          <a:xfrm>
            <a:off x="4800600" y="2011680"/>
            <a:ext cx="3856703" cy="3864732"/>
          </a:xfrm>
        </p:spPr>
        <p:txBody>
          <a:bodyPr>
            <a:normAutofit/>
          </a:bodyPr>
          <a:lstStyle/>
          <a:p>
            <a:r>
              <a:rPr lang="en-US" sz="2200" dirty="0"/>
              <a:t>All members must contribute to the concessions of the tournament. An online sign-up website will be created to organize who brings what each day.</a:t>
            </a:r>
          </a:p>
          <a:p>
            <a:pPr marL="0" lvl="1" indent="0">
              <a:buNone/>
            </a:pPr>
            <a:r>
              <a:rPr lang="en-US" sz="2200" dirty="0"/>
              <a:t> </a:t>
            </a:r>
          </a:p>
          <a:p>
            <a:pPr marL="0" lvl="1" indent="0">
              <a:buNone/>
            </a:pPr>
            <a:r>
              <a:rPr lang="en-US" sz="2200" dirty="0"/>
              <a:t>  Members who do not work their shift will be charged $100 towards their dues to the club.  </a:t>
            </a:r>
          </a:p>
          <a:p>
            <a:pPr marL="0" lvl="1" indent="0">
              <a:buNone/>
            </a:pPr>
            <a:endParaRPr lang="en-US" sz="2200" dirty="0"/>
          </a:p>
          <a:p>
            <a:pPr marL="0" lvl="1" indent="0">
              <a:buNone/>
            </a:pPr>
            <a:r>
              <a:rPr lang="en-US" sz="2200" b="1" dirty="0"/>
              <a:t>WE ARE UNITED!!! </a:t>
            </a:r>
          </a:p>
          <a:p>
            <a:endParaRPr lang="en-US" sz="2200" dirty="0"/>
          </a:p>
        </p:txBody>
      </p:sp>
      <p:sp>
        <p:nvSpPr>
          <p:cNvPr id="4" name="Title 4"/>
          <p:cNvSpPr>
            <a:spLocks noGrp="1"/>
          </p:cNvSpPr>
          <p:nvPr>
            <p:ph type="title"/>
          </p:nvPr>
        </p:nvSpPr>
        <p:spPr>
          <a:xfrm>
            <a:off x="3862648" y="645106"/>
            <a:ext cx="5326670" cy="1658198"/>
          </a:xfrm>
        </p:spPr>
        <p:txBody>
          <a:bodyPr>
            <a:normAutofit/>
          </a:bodyPr>
          <a:lstStyle/>
          <a:p>
            <a:r>
              <a:rPr lang="en-US" sz="2800" b="1" dirty="0">
                <a:solidFill>
                  <a:srgbClr val="1A624C"/>
                </a:solidFill>
              </a:rPr>
              <a:t>Slippery Rock Tournament Requirements</a:t>
            </a:r>
            <a:br>
              <a:rPr lang="en-US" sz="1900" b="1" dirty="0">
                <a:solidFill>
                  <a:srgbClr val="1A624C"/>
                </a:solidFill>
              </a:rPr>
            </a:br>
            <a:br>
              <a:rPr lang="en-US" sz="1900" dirty="0">
                <a:solidFill>
                  <a:srgbClr val="1A624C"/>
                </a:solidFill>
                <a:effectLst/>
              </a:rPr>
            </a:br>
            <a:br>
              <a:rPr lang="en-US" sz="1900" dirty="0">
                <a:solidFill>
                  <a:srgbClr val="1A624C"/>
                </a:solidFill>
                <a:effectLst/>
              </a:rPr>
            </a:br>
            <a:endParaRPr lang="en-US" sz="1900" dirty="0">
              <a:solidFill>
                <a:srgbClr val="1A624C"/>
              </a:solidFill>
            </a:endParaRPr>
          </a:p>
        </p:txBody>
      </p:sp>
    </p:spTree>
    <p:extLst>
      <p:ext uri="{BB962C8B-B14F-4D97-AF65-F5344CB8AC3E}">
        <p14:creationId xmlns:p14="http://schemas.microsoft.com/office/powerpoint/2010/main" val="1437505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Practices</a:t>
            </a:r>
            <a:endParaRPr lang="en-US" sz="440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59281" y="2013402"/>
            <a:ext cx="6225436" cy="3385081"/>
          </a:xfrm>
          <a:prstGeom prst="rect">
            <a:avLst/>
          </a:prstGeom>
        </p:spPr>
      </p:pic>
    </p:spTree>
    <p:extLst>
      <p:ext uri="{BB962C8B-B14F-4D97-AF65-F5344CB8AC3E}">
        <p14:creationId xmlns:p14="http://schemas.microsoft.com/office/powerpoint/2010/main" val="390974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A volleyball in an empty gym">
            <a:extLst>
              <a:ext uri="{FF2B5EF4-FFF2-40B4-BE49-F238E27FC236}">
                <a16:creationId xmlns:a16="http://schemas.microsoft.com/office/drawing/2014/main" id="{08039E20-6882-4607-43A5-C00D13F45D09}"/>
              </a:ext>
            </a:extLst>
          </p:cNvPr>
          <p:cNvPicPr>
            <a:picLocks noChangeAspect="1"/>
          </p:cNvPicPr>
          <p:nvPr/>
        </p:nvPicPr>
        <p:blipFill rotWithShape="1">
          <a:blip r:embed="rId2">
            <a:alphaModFix amt="35000"/>
          </a:blip>
          <a:srcRect l="11333"/>
          <a:stretch/>
        </p:blipFill>
        <p:spPr>
          <a:xfrm>
            <a:off x="20" y="10"/>
            <a:ext cx="9143980" cy="6857990"/>
          </a:xfrm>
          <a:prstGeom prst="rect">
            <a:avLst/>
          </a:prstGeom>
        </p:spPr>
      </p:pic>
      <p:sp>
        <p:nvSpPr>
          <p:cNvPr id="3" name="Title 2"/>
          <p:cNvSpPr>
            <a:spLocks noGrp="1"/>
          </p:cNvSpPr>
          <p:nvPr>
            <p:ph type="title"/>
          </p:nvPr>
        </p:nvSpPr>
        <p:spPr>
          <a:xfrm>
            <a:off x="492918" y="499533"/>
            <a:ext cx="8079581" cy="1658198"/>
          </a:xfrm>
        </p:spPr>
        <p:txBody>
          <a:bodyPr>
            <a:normAutofit/>
          </a:bodyPr>
          <a:lstStyle/>
          <a:p>
            <a:r>
              <a:rPr lang="en-US">
                <a:solidFill>
                  <a:schemeClr val="tx1"/>
                </a:solidFill>
              </a:rPr>
              <a:t>Practices </a:t>
            </a:r>
          </a:p>
        </p:txBody>
      </p:sp>
      <p:sp>
        <p:nvSpPr>
          <p:cNvPr id="4" name="Content Placeholder 3"/>
          <p:cNvSpPr>
            <a:spLocks noGrp="1"/>
          </p:cNvSpPr>
          <p:nvPr>
            <p:ph idx="1"/>
          </p:nvPr>
        </p:nvSpPr>
        <p:spPr>
          <a:xfrm>
            <a:off x="214464" y="1729047"/>
            <a:ext cx="8636488" cy="4749338"/>
          </a:xfrm>
        </p:spPr>
        <p:txBody>
          <a:bodyPr vert="horz" lIns="91440" tIns="45720" rIns="91440" bIns="45720" rtlCol="0">
            <a:normAutofit fontScale="92500"/>
          </a:bodyPr>
          <a:lstStyle/>
          <a:p>
            <a:r>
              <a:rPr lang="en-US" dirty="0">
                <a:solidFill>
                  <a:schemeClr val="tx1"/>
                </a:solidFill>
                <a:latin typeface="Arial" panose="020B0604020202020204" pitchFamily="34" charset="0"/>
                <a:cs typeface="Arial" panose="020B0604020202020204" pitchFamily="34" charset="0"/>
              </a:rPr>
              <a:t>Practices average to be 2 hours long and consist of volleyball drills and exercises, strength and conditioning and agility training.</a:t>
            </a:r>
          </a:p>
          <a:p>
            <a:pPr lvl="1"/>
            <a:r>
              <a:rPr lang="en-US" dirty="0">
                <a:solidFill>
                  <a:schemeClr val="tx1"/>
                </a:solidFill>
                <a:latin typeface="Arial" panose="020B0604020202020204" pitchFamily="34" charset="0"/>
                <a:cs typeface="Arial" panose="020B0604020202020204" pitchFamily="34" charset="0"/>
              </a:rPr>
              <a:t>- Individual team practices tend to be 1.5 hours</a:t>
            </a:r>
          </a:p>
          <a:p>
            <a:pPr lvl="1"/>
            <a:r>
              <a:rPr lang="en-US" dirty="0">
                <a:solidFill>
                  <a:schemeClr val="tx1"/>
                </a:solidFill>
                <a:latin typeface="Arial" panose="020B0604020202020204" pitchFamily="34" charset="0"/>
                <a:cs typeface="Arial" panose="020B0604020202020204" pitchFamily="34" charset="0"/>
              </a:rPr>
              <a:t>- Practices that include more than 2 teams tend to be 2.5 hours</a:t>
            </a:r>
          </a:p>
          <a:p>
            <a:pPr lvl="1"/>
            <a:endParaRPr lang="en-US" dirty="0">
              <a:solidFill>
                <a:schemeClr val="tx1"/>
              </a:solidFill>
            </a:endParaRPr>
          </a:p>
          <a:p>
            <a:pPr algn="l"/>
            <a:r>
              <a:rPr lang="en-US" sz="2200" b="0" i="0" dirty="0">
                <a:solidFill>
                  <a:schemeClr val="tx1"/>
                </a:solidFill>
                <a:effectLst/>
                <a:latin typeface="Arial" panose="020B0604020202020204" pitchFamily="34" charset="0"/>
              </a:rPr>
              <a:t>MONDAYS- 6:30-9:00pm -  Setters, Outsides and Middles St. </a:t>
            </a:r>
            <a:r>
              <a:rPr lang="en-US" sz="2200" b="0" i="0" dirty="0" err="1">
                <a:solidFill>
                  <a:schemeClr val="tx1"/>
                </a:solidFill>
                <a:effectLst/>
                <a:latin typeface="Arial" panose="020B0604020202020204" pitchFamily="34" charset="0"/>
              </a:rPr>
              <a:t>Pauls</a:t>
            </a:r>
            <a:r>
              <a:rPr lang="en-US" sz="2200" b="0" i="0" dirty="0">
                <a:solidFill>
                  <a:schemeClr val="tx1"/>
                </a:solidFill>
                <a:effectLst/>
                <a:latin typeface="Arial" panose="020B0604020202020204" pitchFamily="34" charset="0"/>
              </a:rPr>
              <a:t> </a:t>
            </a:r>
          </a:p>
          <a:p>
            <a:pPr algn="l"/>
            <a:r>
              <a:rPr lang="en-US" sz="2200" b="0" i="0" dirty="0">
                <a:solidFill>
                  <a:schemeClr val="tx1"/>
                </a:solidFill>
                <a:effectLst/>
                <a:latin typeface="Arial" panose="020B0604020202020204" pitchFamily="34" charset="0"/>
              </a:rPr>
              <a:t>TUESDAYS- 5:30-7:30 -14s and 7:30-9:30 - 16s/17s St. Johns</a:t>
            </a:r>
          </a:p>
          <a:p>
            <a:pPr algn="l"/>
            <a:r>
              <a:rPr lang="en-US" sz="2200" b="0" i="0" dirty="0">
                <a:solidFill>
                  <a:schemeClr val="tx1"/>
                </a:solidFill>
                <a:effectLst/>
                <a:latin typeface="Arial" panose="020B0604020202020204" pitchFamily="34" charset="0"/>
              </a:rPr>
              <a:t>WEDNESDAYS- 6:00-7:30 13s and 7:30-9:30 - 15s St. Johns</a:t>
            </a:r>
          </a:p>
          <a:p>
            <a:pPr algn="l"/>
            <a:r>
              <a:rPr lang="en-US" sz="2200" b="0" i="0" dirty="0">
                <a:solidFill>
                  <a:schemeClr val="tx1"/>
                </a:solidFill>
                <a:effectLst/>
                <a:latin typeface="Arial" panose="020B0604020202020204" pitchFamily="34" charset="0"/>
              </a:rPr>
              <a:t>THURSDAYS-  6:30-9:00pm -  Setters, </a:t>
            </a:r>
            <a:r>
              <a:rPr lang="en-US" sz="2200" b="0" i="0" dirty="0" err="1">
                <a:solidFill>
                  <a:schemeClr val="tx1"/>
                </a:solidFill>
                <a:effectLst/>
                <a:latin typeface="Arial" panose="020B0604020202020204" pitchFamily="34" charset="0"/>
              </a:rPr>
              <a:t>Rightsides</a:t>
            </a:r>
            <a:r>
              <a:rPr lang="en-US" sz="2200" b="0" i="0" dirty="0">
                <a:solidFill>
                  <a:schemeClr val="tx1"/>
                </a:solidFill>
                <a:effectLst/>
                <a:latin typeface="Arial" panose="020B0604020202020204" pitchFamily="34" charset="0"/>
              </a:rPr>
              <a:t> and </a:t>
            </a:r>
            <a:r>
              <a:rPr lang="en-US" sz="2200" b="0" i="0" dirty="0" err="1">
                <a:solidFill>
                  <a:schemeClr val="tx1"/>
                </a:solidFill>
                <a:effectLst/>
                <a:latin typeface="Arial" panose="020B0604020202020204" pitchFamily="34" charset="0"/>
              </a:rPr>
              <a:t>Dspecs</a:t>
            </a:r>
            <a:r>
              <a:rPr lang="en-US" sz="2200" b="0" i="0" dirty="0">
                <a:solidFill>
                  <a:schemeClr val="tx1"/>
                </a:solidFill>
                <a:effectLst/>
                <a:latin typeface="Arial" panose="020B0604020202020204" pitchFamily="34" charset="0"/>
              </a:rPr>
              <a:t> St. </a:t>
            </a:r>
            <a:r>
              <a:rPr lang="en-US" sz="2200" b="0" i="0" dirty="0" err="1">
                <a:solidFill>
                  <a:schemeClr val="tx1"/>
                </a:solidFill>
                <a:effectLst/>
                <a:latin typeface="Arial" panose="020B0604020202020204" pitchFamily="34" charset="0"/>
              </a:rPr>
              <a:t>Pauls</a:t>
            </a:r>
            <a:r>
              <a:rPr lang="en-US" sz="2200" b="0" i="0" dirty="0">
                <a:solidFill>
                  <a:schemeClr val="tx1"/>
                </a:solidFill>
                <a:effectLst/>
                <a:latin typeface="Arial" panose="020B0604020202020204" pitchFamily="34" charset="0"/>
              </a:rPr>
              <a:t> </a:t>
            </a:r>
          </a:p>
          <a:p>
            <a:pPr algn="l"/>
            <a:r>
              <a:rPr lang="en-US" sz="2200" b="0" i="0" dirty="0">
                <a:solidFill>
                  <a:schemeClr val="tx1"/>
                </a:solidFill>
                <a:effectLst/>
                <a:latin typeface="Arial" panose="020B0604020202020204" pitchFamily="34" charset="0"/>
              </a:rPr>
              <a:t>SATURDAY MORNINGS- 15s-17s - Check rotating times!!! St. Johns</a:t>
            </a:r>
          </a:p>
          <a:p>
            <a:pPr algn="l"/>
            <a:r>
              <a:rPr lang="en-US" sz="2200" b="0" i="0" dirty="0">
                <a:solidFill>
                  <a:schemeClr val="tx1"/>
                </a:solidFill>
                <a:effectLst/>
                <a:latin typeface="Arial" panose="020B0604020202020204" pitchFamily="34" charset="0"/>
              </a:rPr>
              <a:t>SUNDAY EVENINGS- 13s-14s - Check rotating times!!! St. Johns</a:t>
            </a:r>
          </a:p>
          <a:p>
            <a:pPr lvl="1"/>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03492243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D77A-D2B5-CBA1-A061-70A35579F6CC}"/>
              </a:ext>
            </a:extLst>
          </p:cNvPr>
          <p:cNvSpPr>
            <a:spLocks noGrp="1"/>
          </p:cNvSpPr>
          <p:nvPr>
            <p:ph type="title"/>
          </p:nvPr>
        </p:nvSpPr>
        <p:spPr/>
        <p:txBody>
          <a:bodyPr/>
          <a:lstStyle/>
          <a:p>
            <a:r>
              <a:rPr lang="en-US" dirty="0"/>
              <a:t>February-May Practices</a:t>
            </a:r>
            <a:br>
              <a:rPr lang="en-US" dirty="0"/>
            </a:br>
            <a:r>
              <a:rPr lang="en-US" sz="3200" dirty="0"/>
              <a:t>*Starting Monday 2/5/24</a:t>
            </a:r>
          </a:p>
        </p:txBody>
      </p:sp>
      <p:graphicFrame>
        <p:nvGraphicFramePr>
          <p:cNvPr id="4" name="Content Placeholder 3">
            <a:extLst>
              <a:ext uri="{FF2B5EF4-FFF2-40B4-BE49-F238E27FC236}">
                <a16:creationId xmlns:a16="http://schemas.microsoft.com/office/drawing/2014/main" id="{09991A85-5523-37B2-71E3-F9DD46852F59}"/>
              </a:ext>
            </a:extLst>
          </p:cNvPr>
          <p:cNvGraphicFramePr>
            <a:graphicFrameLocks noGrp="1"/>
          </p:cNvGraphicFramePr>
          <p:nvPr>
            <p:ph idx="1"/>
            <p:extLst>
              <p:ext uri="{D42A27DB-BD31-4B8C-83A1-F6EECF244321}">
                <p14:modId xmlns:p14="http://schemas.microsoft.com/office/powerpoint/2010/main" val="3638645811"/>
              </p:ext>
            </p:extLst>
          </p:nvPr>
        </p:nvGraphicFramePr>
        <p:xfrm>
          <a:off x="312449" y="2004983"/>
          <a:ext cx="8199784" cy="3982374"/>
        </p:xfrm>
        <a:graphic>
          <a:graphicData uri="http://schemas.openxmlformats.org/drawingml/2006/table">
            <a:tbl>
              <a:tblPr firstRow="1" bandRow="1">
                <a:tableStyleId>{5C22544A-7EE6-4342-B048-85BDC9FD1C3A}</a:tableStyleId>
              </a:tblPr>
              <a:tblGrid>
                <a:gridCol w="1111798">
                  <a:extLst>
                    <a:ext uri="{9D8B030D-6E8A-4147-A177-3AD203B41FA5}">
                      <a16:colId xmlns:a16="http://schemas.microsoft.com/office/drawing/2014/main" val="4153823227"/>
                    </a:ext>
                  </a:extLst>
                </a:gridCol>
                <a:gridCol w="969818">
                  <a:extLst>
                    <a:ext uri="{9D8B030D-6E8A-4147-A177-3AD203B41FA5}">
                      <a16:colId xmlns:a16="http://schemas.microsoft.com/office/drawing/2014/main" val="147562752"/>
                    </a:ext>
                  </a:extLst>
                </a:gridCol>
                <a:gridCol w="993303">
                  <a:extLst>
                    <a:ext uri="{9D8B030D-6E8A-4147-A177-3AD203B41FA5}">
                      <a16:colId xmlns:a16="http://schemas.microsoft.com/office/drawing/2014/main" val="262915742"/>
                    </a:ext>
                  </a:extLst>
                </a:gridCol>
                <a:gridCol w="1024973">
                  <a:extLst>
                    <a:ext uri="{9D8B030D-6E8A-4147-A177-3AD203B41FA5}">
                      <a16:colId xmlns:a16="http://schemas.microsoft.com/office/drawing/2014/main" val="3850636457"/>
                    </a:ext>
                  </a:extLst>
                </a:gridCol>
                <a:gridCol w="1024973">
                  <a:extLst>
                    <a:ext uri="{9D8B030D-6E8A-4147-A177-3AD203B41FA5}">
                      <a16:colId xmlns:a16="http://schemas.microsoft.com/office/drawing/2014/main" val="4099121545"/>
                    </a:ext>
                  </a:extLst>
                </a:gridCol>
                <a:gridCol w="1024973">
                  <a:extLst>
                    <a:ext uri="{9D8B030D-6E8A-4147-A177-3AD203B41FA5}">
                      <a16:colId xmlns:a16="http://schemas.microsoft.com/office/drawing/2014/main" val="2338097354"/>
                    </a:ext>
                  </a:extLst>
                </a:gridCol>
                <a:gridCol w="1024973">
                  <a:extLst>
                    <a:ext uri="{9D8B030D-6E8A-4147-A177-3AD203B41FA5}">
                      <a16:colId xmlns:a16="http://schemas.microsoft.com/office/drawing/2014/main" val="1017125462"/>
                    </a:ext>
                  </a:extLst>
                </a:gridCol>
                <a:gridCol w="1024973">
                  <a:extLst>
                    <a:ext uri="{9D8B030D-6E8A-4147-A177-3AD203B41FA5}">
                      <a16:colId xmlns:a16="http://schemas.microsoft.com/office/drawing/2014/main" val="3641752298"/>
                    </a:ext>
                  </a:extLst>
                </a:gridCol>
              </a:tblGrid>
              <a:tr h="575618">
                <a:tc>
                  <a:txBody>
                    <a:bodyPr/>
                    <a:lstStyle/>
                    <a:p>
                      <a:endParaRPr lang="en-US"/>
                    </a:p>
                  </a:txBody>
                  <a:tcPr/>
                </a:tc>
                <a:tc>
                  <a:txBody>
                    <a:bodyPr/>
                    <a:lstStyle/>
                    <a:p>
                      <a:pPr algn="ctr"/>
                      <a:r>
                        <a:rPr lang="en-US" dirty="0"/>
                        <a:t>13s</a:t>
                      </a:r>
                    </a:p>
                  </a:txBody>
                  <a:tcPr/>
                </a:tc>
                <a:tc>
                  <a:txBody>
                    <a:bodyPr/>
                    <a:lstStyle/>
                    <a:p>
                      <a:pPr algn="ctr"/>
                      <a:r>
                        <a:rPr lang="en-US" dirty="0"/>
                        <a:t>14R</a:t>
                      </a:r>
                    </a:p>
                  </a:txBody>
                  <a:tcPr/>
                </a:tc>
                <a:tc>
                  <a:txBody>
                    <a:bodyPr/>
                    <a:lstStyle/>
                    <a:p>
                      <a:pPr algn="ctr"/>
                      <a:r>
                        <a:rPr lang="en-US" dirty="0"/>
                        <a:t>14B</a:t>
                      </a:r>
                    </a:p>
                  </a:txBody>
                  <a:tcPr/>
                </a:tc>
                <a:tc>
                  <a:txBody>
                    <a:bodyPr/>
                    <a:lstStyle/>
                    <a:p>
                      <a:pPr algn="ctr"/>
                      <a:r>
                        <a:rPr lang="en-US" dirty="0"/>
                        <a:t>15R</a:t>
                      </a:r>
                    </a:p>
                  </a:txBody>
                  <a:tcPr/>
                </a:tc>
                <a:tc>
                  <a:txBody>
                    <a:bodyPr/>
                    <a:lstStyle/>
                    <a:p>
                      <a:pPr algn="ctr"/>
                      <a:r>
                        <a:rPr lang="en-US" dirty="0"/>
                        <a:t>15B</a:t>
                      </a:r>
                    </a:p>
                  </a:txBody>
                  <a:tcPr/>
                </a:tc>
                <a:tc>
                  <a:txBody>
                    <a:bodyPr/>
                    <a:lstStyle/>
                    <a:p>
                      <a:pPr algn="ctr"/>
                      <a:r>
                        <a:rPr lang="en-US" dirty="0"/>
                        <a:t>16s</a:t>
                      </a:r>
                    </a:p>
                  </a:txBody>
                  <a:tcPr/>
                </a:tc>
                <a:tc>
                  <a:txBody>
                    <a:bodyPr/>
                    <a:lstStyle/>
                    <a:p>
                      <a:pPr algn="ctr"/>
                      <a:r>
                        <a:rPr lang="en-US" dirty="0"/>
                        <a:t>17s</a:t>
                      </a:r>
                    </a:p>
                  </a:txBody>
                  <a:tcPr/>
                </a:tc>
                <a:extLst>
                  <a:ext uri="{0D108BD9-81ED-4DB2-BD59-A6C34878D82A}">
                    <a16:rowId xmlns:a16="http://schemas.microsoft.com/office/drawing/2014/main" val="244206914"/>
                  </a:ext>
                </a:extLst>
              </a:tr>
              <a:tr h="575618">
                <a:tc>
                  <a:txBody>
                    <a:bodyPr/>
                    <a:lstStyle/>
                    <a:p>
                      <a:pPr algn="ctr"/>
                      <a:r>
                        <a:rPr lang="en-US" b="1" u="sng" dirty="0"/>
                        <a:t>Sunday</a:t>
                      </a:r>
                    </a:p>
                    <a:p>
                      <a:pPr algn="ctr"/>
                      <a:r>
                        <a:rPr lang="en-US" sz="1400" b="1" dirty="0"/>
                        <a:t>*occasional</a:t>
                      </a:r>
                    </a:p>
                  </a:txBody>
                  <a:tcPr/>
                </a:tc>
                <a:tc>
                  <a:txBody>
                    <a:bodyPr/>
                    <a:lstStyle/>
                    <a:p>
                      <a:pPr algn="ctr"/>
                      <a:r>
                        <a:rPr lang="en-US" sz="1400" b="1" u="sng" dirty="0"/>
                        <a:t>St. Johns</a:t>
                      </a:r>
                    </a:p>
                    <a:p>
                      <a:pPr algn="ctr"/>
                      <a:r>
                        <a:rPr lang="en-US" sz="1400" dirty="0"/>
                        <a:t>6-9pm</a:t>
                      </a:r>
                    </a:p>
                  </a:txBody>
                  <a:tcPr/>
                </a:tc>
                <a:tc>
                  <a:txBody>
                    <a:bodyPr/>
                    <a:lstStyle/>
                    <a:p>
                      <a:pPr algn="ctr"/>
                      <a:r>
                        <a:rPr lang="en-US" sz="1400" b="1" u="sng" dirty="0"/>
                        <a:t>St. Johns</a:t>
                      </a:r>
                    </a:p>
                    <a:p>
                      <a:pPr algn="ctr"/>
                      <a:r>
                        <a:rPr lang="en-US" sz="1400" dirty="0"/>
                        <a:t>6-9pm</a:t>
                      </a:r>
                    </a:p>
                  </a:txBody>
                  <a:tcPr/>
                </a:tc>
                <a:tc>
                  <a:txBody>
                    <a:bodyPr/>
                    <a:lstStyle/>
                    <a:p>
                      <a:pPr algn="ctr"/>
                      <a:r>
                        <a:rPr lang="en-US" sz="1400" b="1" u="sng" dirty="0"/>
                        <a:t>St. Johns</a:t>
                      </a:r>
                    </a:p>
                    <a:p>
                      <a:pPr algn="ctr"/>
                      <a:r>
                        <a:rPr lang="en-US" sz="1400" dirty="0"/>
                        <a:t>6-9pm</a:t>
                      </a:r>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extLst>
                  <a:ext uri="{0D108BD9-81ED-4DB2-BD59-A6C34878D82A}">
                    <a16:rowId xmlns:a16="http://schemas.microsoft.com/office/drawing/2014/main" val="2106083310"/>
                  </a:ext>
                </a:extLst>
              </a:tr>
              <a:tr h="575618">
                <a:tc>
                  <a:txBody>
                    <a:bodyPr/>
                    <a:lstStyle/>
                    <a:p>
                      <a:pPr algn="ctr"/>
                      <a:r>
                        <a:rPr lang="en-US" b="1" u="sng" dirty="0"/>
                        <a:t>Monday</a:t>
                      </a:r>
                    </a:p>
                  </a:txBody>
                  <a:tcPr/>
                </a:tc>
                <a:tc>
                  <a:txBody>
                    <a:bodyPr/>
                    <a:lstStyle/>
                    <a:p>
                      <a:pPr algn="ctr"/>
                      <a:r>
                        <a:rPr lang="en-US" sz="1400" b="1" u="sng" dirty="0"/>
                        <a:t>St. </a:t>
                      </a:r>
                      <a:r>
                        <a:rPr lang="en-US" sz="1400" b="1" u="sng" dirty="0" err="1"/>
                        <a:t>Pauls</a:t>
                      </a:r>
                      <a:endParaRPr lang="en-US" sz="1400" b="1" u="sng" dirty="0"/>
                    </a:p>
                    <a:p>
                      <a:pPr algn="ctr"/>
                      <a:r>
                        <a:rPr lang="en-US" sz="1400" dirty="0"/>
                        <a:t>6:30-9:00p</a:t>
                      </a:r>
                    </a:p>
                  </a:txBody>
                  <a:tcPr/>
                </a:tc>
                <a:tc>
                  <a:txBody>
                    <a:bodyPr/>
                    <a:lstStyle/>
                    <a:p>
                      <a:pPr algn="ctr"/>
                      <a:r>
                        <a:rPr lang="en-US" sz="1400" b="1" u="sng" dirty="0"/>
                        <a:t>St. </a:t>
                      </a:r>
                      <a:r>
                        <a:rPr lang="en-US" sz="1400" b="1" u="sng" dirty="0" err="1"/>
                        <a:t>Pauls</a:t>
                      </a:r>
                      <a:endParaRPr lang="en-US" sz="1400" b="1" u="sng" dirty="0"/>
                    </a:p>
                    <a:p>
                      <a:pPr algn="ctr"/>
                      <a:r>
                        <a:rPr lang="en-US" sz="1400" dirty="0"/>
                        <a:t>6:30-9:00p</a:t>
                      </a:r>
                    </a:p>
                  </a:txBody>
                  <a:tcPr/>
                </a:tc>
                <a:tc>
                  <a:txBody>
                    <a:bodyPr/>
                    <a:lstStyle/>
                    <a:p>
                      <a:pPr algn="ctr"/>
                      <a:r>
                        <a:rPr lang="en-US" sz="1400" b="1" u="sng" dirty="0"/>
                        <a:t>St. </a:t>
                      </a:r>
                      <a:r>
                        <a:rPr lang="en-US" sz="1400" b="1" u="sng" dirty="0" err="1"/>
                        <a:t>Pauls</a:t>
                      </a:r>
                      <a:endParaRPr lang="en-US" sz="1400" b="1" u="sng" dirty="0"/>
                    </a:p>
                    <a:p>
                      <a:pPr algn="ctr"/>
                      <a:r>
                        <a:rPr lang="en-US" sz="1400" dirty="0"/>
                        <a:t>6:30-9:00p</a:t>
                      </a:r>
                    </a:p>
                  </a:txBody>
                  <a:tcPr/>
                </a:tc>
                <a:tc>
                  <a:txBody>
                    <a:bodyPr/>
                    <a:lstStyle/>
                    <a:p>
                      <a:pPr algn="ctr"/>
                      <a:r>
                        <a:rPr lang="en-US" sz="1400" b="1" u="sng" dirty="0"/>
                        <a:t>St. Johns</a:t>
                      </a:r>
                    </a:p>
                    <a:p>
                      <a:pPr algn="ctr"/>
                      <a:r>
                        <a:rPr lang="en-US" sz="1400" dirty="0"/>
                        <a:t>5:30-7:30p</a:t>
                      </a:r>
                    </a:p>
                  </a:txBody>
                  <a:tcPr/>
                </a:tc>
                <a:tc>
                  <a:txBody>
                    <a:bodyPr/>
                    <a:lstStyle/>
                    <a:p>
                      <a:pPr algn="ctr"/>
                      <a:r>
                        <a:rPr lang="en-US" sz="1400" b="1" u="sng" dirty="0"/>
                        <a:t>St. Johns</a:t>
                      </a:r>
                    </a:p>
                    <a:p>
                      <a:pPr algn="ctr"/>
                      <a:r>
                        <a:rPr lang="en-US" sz="1400" dirty="0"/>
                        <a:t>5:30-7:30p</a:t>
                      </a:r>
                    </a:p>
                  </a:txBody>
                  <a:tcPr/>
                </a:tc>
                <a:tc>
                  <a:txBody>
                    <a:bodyPr/>
                    <a:lstStyle/>
                    <a:p>
                      <a:pPr algn="ctr"/>
                      <a:r>
                        <a:rPr lang="en-US" sz="1400" b="1" u="sng" dirty="0"/>
                        <a:t>St. Johns</a:t>
                      </a:r>
                    </a:p>
                    <a:p>
                      <a:pPr algn="ctr"/>
                      <a:r>
                        <a:rPr lang="en-US" sz="1400" dirty="0"/>
                        <a:t>7:30-9:30p</a:t>
                      </a:r>
                    </a:p>
                  </a:txBody>
                  <a:tcPr/>
                </a:tc>
                <a:tc>
                  <a:txBody>
                    <a:bodyPr/>
                    <a:lstStyle/>
                    <a:p>
                      <a:pPr algn="ctr"/>
                      <a:r>
                        <a:rPr lang="en-US" sz="1400" b="1" u="sng" dirty="0"/>
                        <a:t>St. Johns</a:t>
                      </a:r>
                    </a:p>
                    <a:p>
                      <a:pPr algn="ctr"/>
                      <a:r>
                        <a:rPr lang="en-US" sz="1400" dirty="0"/>
                        <a:t>7:30-9:30p</a:t>
                      </a:r>
                    </a:p>
                  </a:txBody>
                  <a:tcPr/>
                </a:tc>
                <a:extLst>
                  <a:ext uri="{0D108BD9-81ED-4DB2-BD59-A6C34878D82A}">
                    <a16:rowId xmlns:a16="http://schemas.microsoft.com/office/drawing/2014/main" val="2589864763"/>
                  </a:ext>
                </a:extLst>
              </a:tr>
              <a:tr h="575618">
                <a:tc>
                  <a:txBody>
                    <a:bodyPr/>
                    <a:lstStyle/>
                    <a:p>
                      <a:pPr algn="ctr"/>
                      <a:r>
                        <a:rPr lang="en-US" b="1" u="sng" dirty="0"/>
                        <a:t>Tuesday</a:t>
                      </a:r>
                    </a:p>
                  </a:txBody>
                  <a:tcPr/>
                </a:tc>
                <a:tc gridSpan="7">
                  <a:txBody>
                    <a:bodyPr/>
                    <a:lstStyle/>
                    <a:p>
                      <a:pPr algn="ctr"/>
                      <a:r>
                        <a:rPr lang="en-US" sz="1800" b="1" dirty="0"/>
                        <a:t>EITHER PRIVATE LESSONS – OR – PITT UNITED IN-HOUSE TRAINING</a:t>
                      </a:r>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2067766472"/>
                  </a:ext>
                </a:extLst>
              </a:tr>
              <a:tr h="575618">
                <a:tc>
                  <a:txBody>
                    <a:bodyPr/>
                    <a:lstStyle/>
                    <a:p>
                      <a:pPr algn="ctr"/>
                      <a:r>
                        <a:rPr lang="en-US" b="1" u="sng" dirty="0"/>
                        <a:t>Thursday</a:t>
                      </a:r>
                    </a:p>
                  </a:txBody>
                  <a:tcPr/>
                </a:tc>
                <a:tc>
                  <a:txBody>
                    <a:bodyPr/>
                    <a:lstStyle/>
                    <a:p>
                      <a:pPr algn="ctr"/>
                      <a:r>
                        <a:rPr lang="en-US" sz="1400" b="1" u="sng" dirty="0"/>
                        <a:t>St. Johns</a:t>
                      </a:r>
                    </a:p>
                    <a:p>
                      <a:pPr algn="ctr"/>
                      <a:r>
                        <a:rPr lang="en-US" sz="1400" dirty="0"/>
                        <a:t>6-7:30 or</a:t>
                      </a:r>
                    </a:p>
                    <a:p>
                      <a:pPr algn="ctr"/>
                      <a:r>
                        <a:rPr lang="en-US" sz="1400" dirty="0"/>
                        <a:t>7:30-9:30p</a:t>
                      </a:r>
                    </a:p>
                  </a:txBody>
                  <a:tcPr/>
                </a:tc>
                <a:tc>
                  <a:txBody>
                    <a:bodyPr/>
                    <a:lstStyle/>
                    <a:p>
                      <a:pPr algn="ctr"/>
                      <a:r>
                        <a:rPr lang="en-US" sz="1400" b="1" u="sng" dirty="0"/>
                        <a:t>St. Johns</a:t>
                      </a:r>
                    </a:p>
                    <a:p>
                      <a:pPr algn="ctr"/>
                      <a:r>
                        <a:rPr lang="en-US" sz="1400" dirty="0"/>
                        <a:t>6-7:30 or</a:t>
                      </a:r>
                    </a:p>
                    <a:p>
                      <a:pPr algn="ctr"/>
                      <a:r>
                        <a:rPr lang="en-US" sz="1400" dirty="0"/>
                        <a:t>7:30-9:30p</a:t>
                      </a:r>
                    </a:p>
                  </a:txBody>
                  <a:tcPr/>
                </a:tc>
                <a:tc>
                  <a:txBody>
                    <a:bodyPr/>
                    <a:lstStyle/>
                    <a:p>
                      <a:pPr algn="ctr"/>
                      <a:r>
                        <a:rPr lang="en-US" sz="1400" b="1" u="sng" dirty="0"/>
                        <a:t>St. Johns</a:t>
                      </a:r>
                    </a:p>
                    <a:p>
                      <a:pPr algn="ctr"/>
                      <a:r>
                        <a:rPr lang="en-US" sz="1400" dirty="0"/>
                        <a:t>6-7:30 or</a:t>
                      </a:r>
                    </a:p>
                    <a:p>
                      <a:pPr algn="ctr"/>
                      <a:r>
                        <a:rPr lang="en-US" sz="1400" dirty="0"/>
                        <a:t>7:30-9:30p</a:t>
                      </a:r>
                    </a:p>
                  </a:txBody>
                  <a:tcPr/>
                </a:tc>
                <a:tc>
                  <a:txBody>
                    <a:bodyPr/>
                    <a:lstStyle/>
                    <a:p>
                      <a:pPr algn="ctr"/>
                      <a:r>
                        <a:rPr lang="en-US" sz="1400" b="1" u="sng" dirty="0"/>
                        <a:t>St. </a:t>
                      </a:r>
                      <a:r>
                        <a:rPr lang="en-US" sz="1400" b="1" u="sng" dirty="0" err="1"/>
                        <a:t>Pauls</a:t>
                      </a:r>
                      <a:endParaRPr lang="en-US" sz="1400" b="1" u="sng" dirty="0"/>
                    </a:p>
                    <a:p>
                      <a:pPr algn="ctr"/>
                      <a:r>
                        <a:rPr lang="en-US" sz="1400" dirty="0"/>
                        <a:t>6:30-8:30p</a:t>
                      </a:r>
                    </a:p>
                    <a:p>
                      <a:pPr algn="ctr"/>
                      <a:endParaRPr lang="en-US" sz="1400" dirty="0"/>
                    </a:p>
                  </a:txBody>
                  <a:tcPr/>
                </a:tc>
                <a:tc>
                  <a:txBody>
                    <a:bodyPr/>
                    <a:lstStyle/>
                    <a:p>
                      <a:pPr algn="ctr"/>
                      <a:r>
                        <a:rPr lang="en-US" sz="1400" b="1" u="sng" dirty="0"/>
                        <a:t>St. </a:t>
                      </a:r>
                      <a:r>
                        <a:rPr lang="en-US" sz="1400" b="1" u="sng" dirty="0" err="1"/>
                        <a:t>Pauls</a:t>
                      </a:r>
                      <a:endParaRPr lang="en-US" sz="1400" b="1" u="sng" dirty="0"/>
                    </a:p>
                    <a:p>
                      <a:pPr algn="ctr"/>
                      <a:r>
                        <a:rPr lang="en-US" sz="1400" dirty="0"/>
                        <a:t>6:30-8:30p</a:t>
                      </a:r>
                    </a:p>
                    <a:p>
                      <a:pPr algn="ctr"/>
                      <a:endParaRPr lang="en-US" sz="1400" dirty="0"/>
                    </a:p>
                  </a:txBody>
                  <a:tcPr/>
                </a:tc>
                <a:tc>
                  <a:txBody>
                    <a:bodyPr/>
                    <a:lstStyle/>
                    <a:p>
                      <a:pPr algn="ctr"/>
                      <a:r>
                        <a:rPr lang="en-US" sz="1400" b="1" u="sng" dirty="0"/>
                        <a:t>St. </a:t>
                      </a:r>
                      <a:r>
                        <a:rPr lang="en-US" sz="1400" b="1" u="sng" dirty="0" err="1"/>
                        <a:t>Pauls</a:t>
                      </a:r>
                      <a:endParaRPr lang="en-US" sz="1400" b="1" u="sng" dirty="0"/>
                    </a:p>
                    <a:p>
                      <a:pPr algn="ctr"/>
                      <a:r>
                        <a:rPr lang="en-US" sz="1400" dirty="0"/>
                        <a:t>7:30-9:30p</a:t>
                      </a:r>
                    </a:p>
                    <a:p>
                      <a:pPr algn="ctr"/>
                      <a:endParaRPr lang="en-US" sz="1400" dirty="0"/>
                    </a:p>
                  </a:txBody>
                  <a:tcPr/>
                </a:tc>
                <a:tc>
                  <a:txBody>
                    <a:bodyPr/>
                    <a:lstStyle/>
                    <a:p>
                      <a:pPr algn="ctr"/>
                      <a:r>
                        <a:rPr lang="en-US" sz="1400" b="1" u="sng" dirty="0"/>
                        <a:t>St. </a:t>
                      </a:r>
                      <a:r>
                        <a:rPr lang="en-US" sz="1400" b="1" u="sng" dirty="0" err="1"/>
                        <a:t>Pauls</a:t>
                      </a:r>
                      <a:endParaRPr lang="en-US" sz="1400" b="1" u="sng" dirty="0"/>
                    </a:p>
                    <a:p>
                      <a:pPr algn="ctr"/>
                      <a:r>
                        <a:rPr lang="en-US" sz="1400" dirty="0"/>
                        <a:t>7:30-9:30p</a:t>
                      </a:r>
                    </a:p>
                    <a:p>
                      <a:pPr algn="ctr"/>
                      <a:endParaRPr lang="en-US" sz="1400" dirty="0"/>
                    </a:p>
                  </a:txBody>
                  <a:tcPr/>
                </a:tc>
                <a:extLst>
                  <a:ext uri="{0D108BD9-81ED-4DB2-BD59-A6C34878D82A}">
                    <a16:rowId xmlns:a16="http://schemas.microsoft.com/office/drawing/2014/main" val="1567241246"/>
                  </a:ext>
                </a:extLst>
              </a:tr>
              <a:tr h="575618">
                <a:tc>
                  <a:txBody>
                    <a:bodyPr/>
                    <a:lstStyle/>
                    <a:p>
                      <a:pPr algn="ctr"/>
                      <a:r>
                        <a:rPr lang="en-US" b="1" u="sng" dirty="0"/>
                        <a:t>Saturday</a:t>
                      </a:r>
                    </a:p>
                    <a:p>
                      <a:r>
                        <a:rPr lang="en-US" sz="1400" b="1" dirty="0"/>
                        <a:t>*alt times</a:t>
                      </a:r>
                    </a:p>
                    <a:p>
                      <a:r>
                        <a:rPr lang="en-US" sz="1400" b="1" dirty="0"/>
                        <a:t>+ positional</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b="1" u="sng" dirty="0"/>
                        <a:t>St. Johns</a:t>
                      </a:r>
                    </a:p>
                    <a:p>
                      <a:pPr algn="ctr"/>
                      <a:r>
                        <a:rPr lang="en-US" sz="1400" dirty="0"/>
                        <a:t>8-10am</a:t>
                      </a:r>
                    </a:p>
                    <a:p>
                      <a:pPr algn="ctr"/>
                      <a:r>
                        <a:rPr lang="en-US" sz="1400" dirty="0"/>
                        <a:t>Post 10-11</a:t>
                      </a:r>
                    </a:p>
                    <a:p>
                      <a:pPr algn="ctr"/>
                      <a:r>
                        <a:rPr lang="en-US" sz="1400" dirty="0"/>
                        <a:t>11-1</a:t>
                      </a:r>
                    </a:p>
                  </a:txBody>
                  <a:tcPr/>
                </a:tc>
                <a:tc>
                  <a:txBody>
                    <a:bodyPr/>
                    <a:lstStyle/>
                    <a:p>
                      <a:pPr algn="ctr"/>
                      <a:r>
                        <a:rPr lang="en-US" sz="1400" b="1" u="sng" dirty="0"/>
                        <a:t>St. Johns</a:t>
                      </a:r>
                    </a:p>
                    <a:p>
                      <a:pPr algn="ctr"/>
                      <a:r>
                        <a:rPr lang="en-US" sz="1400" dirty="0"/>
                        <a:t>8-10am</a:t>
                      </a:r>
                    </a:p>
                    <a:p>
                      <a:pPr algn="ctr"/>
                      <a:r>
                        <a:rPr lang="en-US" sz="1400" dirty="0"/>
                        <a:t>Post 10-11</a:t>
                      </a:r>
                    </a:p>
                    <a:p>
                      <a:pPr algn="ctr"/>
                      <a:r>
                        <a:rPr lang="en-US" sz="1400" dirty="0"/>
                        <a:t>11-1</a:t>
                      </a:r>
                    </a:p>
                  </a:txBody>
                  <a:tcPr/>
                </a:tc>
                <a:tc>
                  <a:txBody>
                    <a:bodyPr/>
                    <a:lstStyle/>
                    <a:p>
                      <a:pPr algn="ctr"/>
                      <a:r>
                        <a:rPr lang="en-US" sz="1400" b="1" u="sng" dirty="0"/>
                        <a:t>St. Johns</a:t>
                      </a:r>
                    </a:p>
                    <a:p>
                      <a:pPr algn="ctr"/>
                      <a:r>
                        <a:rPr lang="en-US" sz="1400" dirty="0"/>
                        <a:t>8-10am</a:t>
                      </a:r>
                    </a:p>
                    <a:p>
                      <a:pPr algn="ctr"/>
                      <a:r>
                        <a:rPr lang="en-US" sz="1400" dirty="0"/>
                        <a:t>Post 10-11</a:t>
                      </a:r>
                    </a:p>
                    <a:p>
                      <a:pPr algn="ctr"/>
                      <a:r>
                        <a:rPr lang="en-US" sz="1400" dirty="0"/>
                        <a:t>11-1</a:t>
                      </a:r>
                    </a:p>
                  </a:txBody>
                  <a:tcPr/>
                </a:tc>
                <a:tc>
                  <a:txBody>
                    <a:bodyPr/>
                    <a:lstStyle/>
                    <a:p>
                      <a:pPr algn="ctr"/>
                      <a:r>
                        <a:rPr lang="en-US" sz="1400" b="1" u="sng" dirty="0"/>
                        <a:t>St. Johns</a:t>
                      </a:r>
                    </a:p>
                    <a:p>
                      <a:pPr algn="ctr"/>
                      <a:r>
                        <a:rPr lang="en-US" sz="1400" dirty="0"/>
                        <a:t>8-10am</a:t>
                      </a:r>
                    </a:p>
                    <a:p>
                      <a:pPr algn="ctr"/>
                      <a:r>
                        <a:rPr lang="en-US" sz="1400" dirty="0"/>
                        <a:t>Post 10-11</a:t>
                      </a:r>
                    </a:p>
                    <a:p>
                      <a:pPr algn="ctr"/>
                      <a:r>
                        <a:rPr lang="en-US" sz="1400" dirty="0"/>
                        <a:t>11-1</a:t>
                      </a:r>
                    </a:p>
                  </a:txBody>
                  <a:tcPr/>
                </a:tc>
                <a:extLst>
                  <a:ext uri="{0D108BD9-81ED-4DB2-BD59-A6C34878D82A}">
                    <a16:rowId xmlns:a16="http://schemas.microsoft.com/office/drawing/2014/main" val="87656240"/>
                  </a:ext>
                </a:extLst>
              </a:tr>
            </a:tbl>
          </a:graphicData>
        </a:graphic>
      </p:graphicFrame>
    </p:spTree>
    <p:extLst>
      <p:ext uri="{BB962C8B-B14F-4D97-AF65-F5344CB8AC3E}">
        <p14:creationId xmlns:p14="http://schemas.microsoft.com/office/powerpoint/2010/main" val="187798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Rectangle 10">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 name="Title 2"/>
          <p:cNvSpPr>
            <a:spLocks noGrp="1"/>
          </p:cNvSpPr>
          <p:nvPr>
            <p:ph type="title"/>
          </p:nvPr>
        </p:nvSpPr>
        <p:spPr>
          <a:xfrm>
            <a:off x="803884" y="1059736"/>
            <a:ext cx="7530175" cy="1228130"/>
          </a:xfrm>
        </p:spPr>
        <p:txBody>
          <a:bodyPr>
            <a:normAutofit/>
          </a:bodyPr>
          <a:lstStyle/>
          <a:p>
            <a:r>
              <a:rPr lang="en-US" dirty="0">
                <a:solidFill>
                  <a:srgbClr val="FFFFFF"/>
                </a:solidFill>
              </a:rPr>
              <a:t>Closed Practices</a:t>
            </a:r>
          </a:p>
        </p:txBody>
      </p:sp>
      <p:sp>
        <p:nvSpPr>
          <p:cNvPr id="4" name="Content Placeholder 3"/>
          <p:cNvSpPr>
            <a:spLocks noGrp="1"/>
          </p:cNvSpPr>
          <p:nvPr>
            <p:ph idx="1"/>
          </p:nvPr>
        </p:nvSpPr>
        <p:spPr>
          <a:xfrm>
            <a:off x="803884" y="2973313"/>
            <a:ext cx="7530175" cy="3167022"/>
          </a:xfrm>
        </p:spPr>
        <p:txBody>
          <a:bodyPr vert="horz" lIns="91440" tIns="45720" rIns="91440" bIns="45720" rtlCol="0">
            <a:normAutofit/>
          </a:bodyPr>
          <a:lstStyle/>
          <a:p>
            <a:r>
              <a:rPr lang="en-US" dirty="0"/>
              <a:t>All Practices are “CLOSED” to parents/guardians.</a:t>
            </a:r>
          </a:p>
          <a:p>
            <a:pPr marL="342900" lvl="1">
              <a:buFont typeface="Wingdings" panose="05000000000000000000" pitchFamily="2" charset="2"/>
              <a:buChar char="v"/>
            </a:pPr>
            <a:r>
              <a:rPr lang="en-US" dirty="0"/>
              <a:t>This allows your daughter focus on instruction and the tasks at hand from their coach and coaches in the gym.</a:t>
            </a:r>
          </a:p>
          <a:p>
            <a:pPr marL="342900" lvl="1">
              <a:buFont typeface="Wingdings" panose="05000000000000000000" pitchFamily="2" charset="2"/>
              <a:buChar char="v"/>
            </a:pPr>
            <a:r>
              <a:rPr lang="en-US" dirty="0"/>
              <a:t>Please wait for your daughter in your car to come out with her teammates for pickup.</a:t>
            </a:r>
          </a:p>
          <a:p>
            <a:pPr marL="342900" lvl="1">
              <a:buFont typeface="Wingdings" panose="05000000000000000000" pitchFamily="2" charset="2"/>
              <a:buChar char="v"/>
            </a:pPr>
            <a:r>
              <a:rPr lang="en-US" dirty="0"/>
              <a:t>If there is a time coaches want to invite parents in to watch some scrimmaging amongst our teams, they will let you know prior to the practice and welcome you in at a specific time.</a:t>
            </a:r>
          </a:p>
          <a:p>
            <a:pPr marL="0" lvl="1" indent="0">
              <a:buNone/>
            </a:pPr>
            <a:endParaRPr lang="en-US" dirty="0"/>
          </a:p>
          <a:p>
            <a:pPr marL="0" lvl="1" indent="0">
              <a:buNone/>
            </a:pPr>
            <a:endParaRPr lang="en-US" dirty="0"/>
          </a:p>
        </p:txBody>
      </p:sp>
    </p:spTree>
    <p:extLst>
      <p:ext uri="{BB962C8B-B14F-4D97-AF65-F5344CB8AC3E}">
        <p14:creationId xmlns:p14="http://schemas.microsoft.com/office/powerpoint/2010/main" val="1342011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C1F66-D0C9-6630-9B86-16326A0512CE}"/>
              </a:ext>
            </a:extLst>
          </p:cNvPr>
          <p:cNvSpPr>
            <a:spLocks noGrp="1"/>
          </p:cNvSpPr>
          <p:nvPr>
            <p:ph type="title"/>
          </p:nvPr>
        </p:nvSpPr>
        <p:spPr>
          <a:xfrm>
            <a:off x="803884" y="1059736"/>
            <a:ext cx="7530175" cy="1228130"/>
          </a:xfrm>
        </p:spPr>
        <p:txBody>
          <a:bodyPr>
            <a:normAutofit/>
          </a:bodyPr>
          <a:lstStyle/>
          <a:p>
            <a:r>
              <a:rPr lang="en-US">
                <a:solidFill>
                  <a:srgbClr val="FFFFFF"/>
                </a:solidFill>
              </a:rPr>
              <a:t>D1 - Update</a:t>
            </a:r>
          </a:p>
        </p:txBody>
      </p:sp>
      <p:sp>
        <p:nvSpPr>
          <p:cNvPr id="3" name="Content Placeholder 2">
            <a:extLst>
              <a:ext uri="{FF2B5EF4-FFF2-40B4-BE49-F238E27FC236}">
                <a16:creationId xmlns:a16="http://schemas.microsoft.com/office/drawing/2014/main" id="{119AC960-FAE8-92CE-B483-A542907A3F4A}"/>
              </a:ext>
            </a:extLst>
          </p:cNvPr>
          <p:cNvSpPr>
            <a:spLocks noGrp="1"/>
          </p:cNvSpPr>
          <p:nvPr>
            <p:ph idx="1"/>
          </p:nvPr>
        </p:nvSpPr>
        <p:spPr>
          <a:xfrm>
            <a:off x="640213" y="2989938"/>
            <a:ext cx="7857515" cy="3488447"/>
          </a:xfrm>
        </p:spPr>
        <p:txBody>
          <a:bodyPr>
            <a:normAutofit/>
          </a:bodyPr>
          <a:lstStyle/>
          <a:p>
            <a:pPr marL="0" indent="0">
              <a:buNone/>
            </a:pPr>
            <a:r>
              <a:rPr lang="en-US" sz="2000" dirty="0"/>
              <a:t>Business is closing or has closed (at least the North/Cranberry location is)</a:t>
            </a:r>
          </a:p>
          <a:p>
            <a:pPr marL="0" lvl="1" indent="0">
              <a:buNone/>
            </a:pPr>
            <a:endParaRPr lang="en-US" sz="2000" dirty="0"/>
          </a:p>
          <a:p>
            <a:pPr marL="0" lvl="1" indent="0">
              <a:buNone/>
            </a:pPr>
            <a:r>
              <a:rPr lang="en-US" sz="2000" dirty="0"/>
              <a:t>Our trainer from last season (Anthony Sylvester) has happily agreed to work with us again for our Monday and Thursday trainings for December and January.</a:t>
            </a:r>
          </a:p>
          <a:p>
            <a:pPr marL="0" lvl="1" indent="0">
              <a:buNone/>
            </a:pPr>
            <a:endParaRPr lang="en-US" sz="2000" dirty="0"/>
          </a:p>
          <a:p>
            <a:pPr marL="0" lvl="1" indent="0">
              <a:buNone/>
            </a:pPr>
            <a:r>
              <a:rPr lang="en-US" sz="2000" dirty="0"/>
              <a:t>His bio is on our website and he is FANTASTIC at what he does and focusing on volleyball specific drills/conditioning to improve our players in their specific positions and in the overall game. </a:t>
            </a:r>
          </a:p>
          <a:p>
            <a:pPr marL="0" lvl="1" indent="0">
              <a:buNone/>
            </a:pPr>
            <a:endParaRPr lang="en-US" sz="2000" dirty="0"/>
          </a:p>
          <a:p>
            <a:pPr marL="0" lvl="1" indent="0" algn="ctr">
              <a:buNone/>
            </a:pPr>
            <a:r>
              <a:rPr lang="en-US" sz="2000" b="1" dirty="0"/>
              <a:t>We excitedly welcome Anthony back for a second year with Pitt United!</a:t>
            </a:r>
          </a:p>
        </p:txBody>
      </p:sp>
    </p:spTree>
    <p:extLst>
      <p:ext uri="{BB962C8B-B14F-4D97-AF65-F5344CB8AC3E}">
        <p14:creationId xmlns:p14="http://schemas.microsoft.com/office/powerpoint/2010/main" val="3142450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Tournaments</a:t>
            </a:r>
            <a:endParaRPr lang="en-US" sz="440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6" y="1916169"/>
            <a:ext cx="6388274" cy="3473624"/>
          </a:xfrm>
          <a:prstGeom prst="rect">
            <a:avLst/>
          </a:prstGeom>
        </p:spPr>
      </p:pic>
    </p:spTree>
    <p:extLst>
      <p:ext uri="{BB962C8B-B14F-4D97-AF65-F5344CB8AC3E}">
        <p14:creationId xmlns:p14="http://schemas.microsoft.com/office/powerpoint/2010/main" val="313192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317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6C05E597-9470-A77B-ABEC-569DB7266EF8}"/>
              </a:ext>
            </a:extLst>
          </p:cNvPr>
          <p:cNvGraphicFramePr>
            <a:graphicFrameLocks noGrp="1"/>
          </p:cNvGraphicFramePr>
          <p:nvPr>
            <p:extLst>
              <p:ext uri="{D42A27DB-BD31-4B8C-83A1-F6EECF244321}">
                <p14:modId xmlns:p14="http://schemas.microsoft.com/office/powerpoint/2010/main" val="610397876"/>
              </p:ext>
            </p:extLst>
          </p:nvPr>
        </p:nvGraphicFramePr>
        <p:xfrm>
          <a:off x="357759" y="66501"/>
          <a:ext cx="8559026" cy="6689746"/>
        </p:xfrm>
        <a:graphic>
          <a:graphicData uri="http://schemas.openxmlformats.org/drawingml/2006/table">
            <a:tbl>
              <a:tblPr firstRow="1" firstCol="1" bandRow="1"/>
              <a:tblGrid>
                <a:gridCol w="1148919">
                  <a:extLst>
                    <a:ext uri="{9D8B030D-6E8A-4147-A177-3AD203B41FA5}">
                      <a16:colId xmlns:a16="http://schemas.microsoft.com/office/drawing/2014/main" val="3756678404"/>
                    </a:ext>
                  </a:extLst>
                </a:gridCol>
                <a:gridCol w="1197160">
                  <a:extLst>
                    <a:ext uri="{9D8B030D-6E8A-4147-A177-3AD203B41FA5}">
                      <a16:colId xmlns:a16="http://schemas.microsoft.com/office/drawing/2014/main" val="3483096841"/>
                    </a:ext>
                  </a:extLst>
                </a:gridCol>
                <a:gridCol w="1197160">
                  <a:extLst>
                    <a:ext uri="{9D8B030D-6E8A-4147-A177-3AD203B41FA5}">
                      <a16:colId xmlns:a16="http://schemas.microsoft.com/office/drawing/2014/main" val="3901644237"/>
                    </a:ext>
                  </a:extLst>
                </a:gridCol>
                <a:gridCol w="1231616">
                  <a:extLst>
                    <a:ext uri="{9D8B030D-6E8A-4147-A177-3AD203B41FA5}">
                      <a16:colId xmlns:a16="http://schemas.microsoft.com/office/drawing/2014/main" val="1635591676"/>
                    </a:ext>
                  </a:extLst>
                </a:gridCol>
                <a:gridCol w="1231616">
                  <a:extLst>
                    <a:ext uri="{9D8B030D-6E8A-4147-A177-3AD203B41FA5}">
                      <a16:colId xmlns:a16="http://schemas.microsoft.com/office/drawing/2014/main" val="1244594644"/>
                    </a:ext>
                  </a:extLst>
                </a:gridCol>
                <a:gridCol w="1231616">
                  <a:extLst>
                    <a:ext uri="{9D8B030D-6E8A-4147-A177-3AD203B41FA5}">
                      <a16:colId xmlns:a16="http://schemas.microsoft.com/office/drawing/2014/main" val="2296297139"/>
                    </a:ext>
                  </a:extLst>
                </a:gridCol>
                <a:gridCol w="1212321">
                  <a:extLst>
                    <a:ext uri="{9D8B030D-6E8A-4147-A177-3AD203B41FA5}">
                      <a16:colId xmlns:a16="http://schemas.microsoft.com/office/drawing/2014/main" val="1674558651"/>
                    </a:ext>
                  </a:extLst>
                </a:gridCol>
                <a:gridCol w="108618">
                  <a:extLst>
                    <a:ext uri="{9D8B030D-6E8A-4147-A177-3AD203B41FA5}">
                      <a16:colId xmlns:a16="http://schemas.microsoft.com/office/drawing/2014/main" val="4168745766"/>
                    </a:ext>
                  </a:extLst>
                </a:gridCol>
              </a:tblGrid>
              <a:tr h="382188">
                <a:tc gridSpan="8">
                  <a:txBody>
                    <a:bodyPr/>
                    <a:lstStyle/>
                    <a:p>
                      <a:pPr algn="ctr" fontAlgn="t">
                        <a:spcBef>
                          <a:spcPts val="0"/>
                        </a:spcBef>
                        <a:spcAft>
                          <a:spcPts val="0"/>
                        </a:spcAft>
                      </a:pPr>
                      <a:r>
                        <a:rPr lang="en-US" sz="1400" b="1" i="0" u="none" strike="noStrike" dirty="0">
                          <a:effectLst/>
                          <a:latin typeface="Arial" panose="020B0604020202020204" pitchFamily="34" charset="0"/>
                        </a:rPr>
                        <a:t>PITT UNITED TOURNAMENTS 2024 SEASON</a:t>
                      </a:r>
                    </a:p>
                  </a:txBody>
                  <a:tcPr marL="68987" marR="68987" marT="34493" marB="3449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8020676"/>
                  </a:ext>
                </a:extLst>
              </a:tr>
              <a:tr h="188496">
                <a:tc>
                  <a:txBody>
                    <a:bodyPr/>
                    <a:lstStyle/>
                    <a:p>
                      <a:pPr marL="0" marR="0" algn="ctr" fontAlgn="b">
                        <a:lnSpc>
                          <a:spcPct val="107000"/>
                        </a:lnSpc>
                        <a:spcBef>
                          <a:spcPts val="0"/>
                        </a:spcBef>
                        <a:spcAft>
                          <a:spcPts val="0"/>
                        </a:spcAft>
                      </a:pPr>
                      <a:r>
                        <a:rPr lang="en-US" sz="1000" b="1"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13s</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1"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14R</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1"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14B</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1"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15R</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1"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15B</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1"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16s</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1"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17s</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ctr">
                        <a:lnSpc>
                          <a:spcPct val="107000"/>
                        </a:lnSpc>
                        <a:spcBef>
                          <a:spcPts val="0"/>
                        </a:spcBef>
                        <a:spcAft>
                          <a:spcPts val="800"/>
                        </a:spcAft>
                      </a:pPr>
                      <a:r>
                        <a:rPr lang="en-US" sz="8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a:effectLst/>
                        <a:latin typeface="Arial" panose="020B0604020202020204" pitchFamily="34" charset="0"/>
                      </a:endParaRPr>
                    </a:p>
                  </a:txBody>
                  <a:tcPr marL="7186" marR="7186" marT="718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14162805"/>
                  </a:ext>
                </a:extLst>
              </a:tr>
              <a:tr h="689582">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1/20</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13 Am.</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Ice Breaker</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Monroeville,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1/21</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14 Am.</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Ice Breaker</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Monroeville, PA</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1/21</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14 Am.</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Ice Breaker</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Monroeville,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1/21</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15 Am.</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Ice Breaker</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Monroeville,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1/21</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15 Am.</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Ice Breaker</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Monroeville,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1/20</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16 Am.</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Ice Breaker</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Monroeville,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1/20</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AVC Tournament</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GRIT Athletix</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Pittsburgh,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ctr">
                        <a:lnSpc>
                          <a:spcPct val="107000"/>
                        </a:lnSpc>
                        <a:spcBef>
                          <a:spcPts val="0"/>
                        </a:spcBef>
                        <a:spcAft>
                          <a:spcPts val="800"/>
                        </a:spcAft>
                      </a:pPr>
                      <a:r>
                        <a:rPr lang="en-US" sz="8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a:effectLst/>
                        <a:latin typeface="Arial" panose="020B0604020202020204" pitchFamily="34" charset="0"/>
                      </a:endParaRPr>
                    </a:p>
                  </a:txBody>
                  <a:tcPr marL="7186" marR="7186" marT="7186"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68464067"/>
                  </a:ext>
                </a:extLst>
              </a:tr>
              <a:tr h="866985">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2/3 &amp; 2/4</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Nike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Steel City Freeze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Pittsburgh,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2/3 &amp; 2/4</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Nike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Steel City Freeze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Pittsburgh,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2/3 &amp; 2/4</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Nike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Steel City Freeze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Pittsburgh,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2/3 &amp; 2/4</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Nike</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Steel City Freeze</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Pittsburgh, PA</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2/3 &amp; 2/4</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Nike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Steel City Freeze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Pittsburgh,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2/3 &amp; 2/4</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Nike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Steel City Freeze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Pittsburgh,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2/3 &amp; 2/4</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Nike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Steel City Freeze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Pittsburgh,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ctr">
                        <a:lnSpc>
                          <a:spcPct val="107000"/>
                        </a:lnSpc>
                        <a:spcBef>
                          <a:spcPts val="0"/>
                        </a:spcBef>
                        <a:spcAft>
                          <a:spcPts val="800"/>
                        </a:spcAft>
                      </a:pPr>
                      <a:r>
                        <a:rPr lang="en-US" sz="8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a:effectLst/>
                        <a:latin typeface="Arial" panose="020B0604020202020204" pitchFamily="34" charset="0"/>
                      </a:endParaRPr>
                    </a:p>
                  </a:txBody>
                  <a:tcPr marL="7186" marR="7186" marT="7186"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59245647"/>
                  </a:ext>
                </a:extLst>
              </a:tr>
              <a:tr h="689582">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2/24 &amp; 2/25</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Tri State Slam Fest</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Tridelphia, WV</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2/24 &amp; 2/25</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Tri State Slam Fest</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Tridelphia, WV</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2/24 &amp; 2/25</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Tri State Slam Fest</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Tridelphia, WV</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2/17, 18 &amp; 19</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Capitol Hill Classic</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Washington, DC</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2/24 &amp; 2/25</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Tri State Slam Fest</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err="1">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Tridelphia</a:t>
                      </a: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 WV</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2/17, 18 &amp; 19</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Capitol Hill Classic</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Washington, DC</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2/10-2/11</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PA KickStarter</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Manheim,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ctr">
                        <a:lnSpc>
                          <a:spcPct val="107000"/>
                        </a:lnSpc>
                        <a:spcBef>
                          <a:spcPts val="0"/>
                        </a:spcBef>
                        <a:spcAft>
                          <a:spcPts val="800"/>
                        </a:spcAft>
                      </a:pPr>
                      <a:r>
                        <a:rPr lang="en-US" sz="8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a:effectLst/>
                        <a:latin typeface="Arial" panose="020B0604020202020204" pitchFamily="34" charset="0"/>
                      </a:endParaRPr>
                    </a:p>
                  </a:txBody>
                  <a:tcPr marL="7186" marR="7186" marT="7186"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727267579"/>
                  </a:ext>
                </a:extLst>
              </a:tr>
              <a:tr h="628246">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3/1</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AVC Tourn</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GRIT Athletix</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Pittsburgh,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3/16</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 United</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Spring Break Slam</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Slippery Rock,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3/9</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OVR Reg Tourn</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Bethany, WV</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3/9 &amp; 3/10</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Lucky Charm</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Freedom Bid</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Harrisburg,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3/9 &amp; 3/10</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Lucky Charm</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Freedom Bid</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Harrisburg, PA</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3/9 &amp; 3/10</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Lucky Charm</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Freedom Bid</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Harrisburg,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2/17, 18 &amp; 19</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Capitol Hill Classic</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Washington, DC</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ctr">
                        <a:lnSpc>
                          <a:spcPct val="107000"/>
                        </a:lnSpc>
                        <a:spcBef>
                          <a:spcPts val="0"/>
                        </a:spcBef>
                        <a:spcAft>
                          <a:spcPts val="800"/>
                        </a:spcAft>
                      </a:pPr>
                      <a:r>
                        <a:rPr lang="en-US" sz="8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a:effectLst/>
                        <a:latin typeface="Arial" panose="020B0604020202020204" pitchFamily="34" charset="0"/>
                      </a:endParaRPr>
                    </a:p>
                  </a:txBody>
                  <a:tcPr marL="7186" marR="7186" marT="7186"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93684725"/>
                  </a:ext>
                </a:extLst>
              </a:tr>
              <a:tr h="711481">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3/10</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OVR Reg Tourn</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Bethany, WV</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3/24</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OVR Am. Tourn</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Leetonia HS</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Leetonia, Ohio</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3/16</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 United</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Spring Break Slam</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Slippery Rock,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3/23 &amp; 3/24</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Champions Cup</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Bid</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Harrisburg,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3/23</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OVR Tourn</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Edinboro,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3/17</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 United</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Spring Break Slam</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Slippery Rock, PA</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3/17</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 United</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Spring Break Slam</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Slippery Rock,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ctr">
                        <a:lnSpc>
                          <a:spcPct val="107000"/>
                        </a:lnSpc>
                        <a:spcBef>
                          <a:spcPts val="0"/>
                        </a:spcBef>
                        <a:spcAft>
                          <a:spcPts val="800"/>
                        </a:spcAft>
                      </a:pPr>
                      <a:r>
                        <a:rPr lang="en-US" sz="8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a:effectLst/>
                        <a:latin typeface="Arial" panose="020B0604020202020204" pitchFamily="34" charset="0"/>
                      </a:endParaRPr>
                    </a:p>
                  </a:txBody>
                  <a:tcPr marL="7186" marR="7186" marT="7186"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2427408"/>
                  </a:ext>
                </a:extLst>
              </a:tr>
              <a:tr h="689582">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4/6-4/7</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OVR Region Chall</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Sandusky, OH</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4/6-4/7</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OVR Region Chall</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Sandusky, OH</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4/6-4/7</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OVR Region Chall</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Sandusky, OH</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4/7</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OVR Am. Challenge</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Dayton, OH</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4/6-4/7</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OVR Region </a:t>
                      </a:r>
                      <a:r>
                        <a:rPr lang="en-US" sz="1000" b="0" i="0" u="none" strike="noStrike" kern="100" dirty="0" err="1">
                          <a:solidFill>
                            <a:srgbClr val="333333"/>
                          </a:solidFill>
                          <a:effectLst/>
                          <a:latin typeface="Roboto" panose="02000000000000000000" pitchFamily="2" charset="0"/>
                          <a:ea typeface="Calibri" panose="020F0502020204030204" pitchFamily="34" charset="0"/>
                          <a:cs typeface="Times New Roman" panose="02020603050405020304" pitchFamily="18" charset="0"/>
                        </a:rPr>
                        <a:t>Chall</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Sandusky, OH</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3/23 &amp; 3/24</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Champions Cup</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Bid</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Harrisburg,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3/23 &amp; 3/24</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Champions Cup</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KRVA Bid</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Harrisburg, PA</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ctr">
                        <a:lnSpc>
                          <a:spcPct val="107000"/>
                        </a:lnSpc>
                        <a:spcBef>
                          <a:spcPts val="0"/>
                        </a:spcBef>
                        <a:spcAft>
                          <a:spcPts val="800"/>
                        </a:spcAft>
                      </a:pPr>
                      <a:r>
                        <a:rPr lang="en-US" sz="8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a:effectLst/>
                        <a:latin typeface="Arial" panose="020B0604020202020204" pitchFamily="34" charset="0"/>
                      </a:endParaRPr>
                    </a:p>
                  </a:txBody>
                  <a:tcPr marL="7186" marR="7186" marT="7186"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11098139"/>
                  </a:ext>
                </a:extLst>
              </a:tr>
              <a:tr h="628246">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4/27</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 United</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Rally at the Rock</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Slippery Rock, PA</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4/13</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OVR Tourn</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Mahon. Valley</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Sharpsville,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4/13</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West E Tourn</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Murrysville,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4/28</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 United</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Rally at the Rock</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Slippery Rock,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4/20</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West E Tourn</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Murrysville, PA</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4/7</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AVC Tourn</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GRIT Athletix</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Pittsburgh,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4/21</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West E Tourn</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Murrysville, PA</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ctr">
                        <a:lnSpc>
                          <a:spcPct val="107000"/>
                        </a:lnSpc>
                        <a:spcBef>
                          <a:spcPts val="0"/>
                        </a:spcBef>
                        <a:spcAft>
                          <a:spcPts val="800"/>
                        </a:spcAft>
                      </a:pPr>
                      <a:r>
                        <a:rPr lang="en-US" sz="8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a:effectLst/>
                        <a:latin typeface="Arial" panose="020B0604020202020204" pitchFamily="34" charset="0"/>
                      </a:endParaRPr>
                    </a:p>
                  </a:txBody>
                  <a:tcPr marL="7186" marR="7186" marT="7186"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40524869"/>
                  </a:ext>
                </a:extLst>
              </a:tr>
              <a:tr h="689582">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5/4 &amp; 5/5</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24 Can Am Classic</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Detroit, MI</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5/4 &amp; 5/5</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24 Can Am Classic</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Detroit, MI</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5/4 &amp; 5/5</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24 Can Am Classic</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Detroit, MI</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5/4 &amp; 5/5</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24 Can Am Classic</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Detroit, MI</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4/28</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Pitt United</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Rally at the Rock</a:t>
                      </a:r>
                      <a:b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Slippery Rock, PA</a:t>
                      </a:r>
                      <a:endParaRPr lang="en-US" sz="1000" b="0" i="0" u="none" strike="noStrike">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5/4 &amp; 5/5</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24 Can Am Classic</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Detroit, MI</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5/4 &amp; 5/5</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24 Can Am Classic</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Detroit, MI</a:t>
                      </a:r>
                      <a:endParaRPr lang="en-US" sz="1000" b="0" i="0" u="none" strike="noStrike" dirty="0">
                        <a:effectLst/>
                        <a:latin typeface="Arial" panose="020B0604020202020204" pitchFamily="34" charset="0"/>
                      </a:endParaRPr>
                    </a:p>
                  </a:txBody>
                  <a:tcPr marL="51740" marR="51740" marT="718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ctr">
                        <a:lnSpc>
                          <a:spcPct val="107000"/>
                        </a:lnSpc>
                        <a:spcBef>
                          <a:spcPts val="0"/>
                        </a:spcBef>
                        <a:spcAft>
                          <a:spcPts val="800"/>
                        </a:spcAft>
                      </a:pPr>
                      <a:r>
                        <a:rPr lang="en-US" sz="8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a:effectLst/>
                        <a:latin typeface="Arial" panose="020B0604020202020204" pitchFamily="34" charset="0"/>
                      </a:endParaRPr>
                    </a:p>
                  </a:txBody>
                  <a:tcPr marL="7186" marR="7186" marT="7186"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80400562"/>
                  </a:ext>
                </a:extLst>
              </a:tr>
              <a:tr h="513262">
                <a:tc>
                  <a:txBody>
                    <a:bodyPr/>
                    <a:lstStyle/>
                    <a:p>
                      <a:pPr marL="0" marR="0" algn="l" fontAlgn="t">
                        <a:lnSpc>
                          <a:spcPct val="107000"/>
                        </a:lnSpc>
                        <a:spcBef>
                          <a:spcPts val="0"/>
                        </a:spcBef>
                        <a:spcAft>
                          <a:spcPts val="0"/>
                        </a:spcAft>
                      </a:pPr>
                      <a:r>
                        <a:rPr lang="en-US" sz="10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000" b="0" i="0" u="none" strike="noStrike">
                        <a:effectLst/>
                        <a:latin typeface="Arial" panose="020B0604020202020204" pitchFamily="34" charset="0"/>
                      </a:endParaRPr>
                    </a:p>
                  </a:txBody>
                  <a:tcPr marL="51740" marR="51740" marT="71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0"/>
                        </a:spcBef>
                        <a:spcAft>
                          <a:spcPts val="0"/>
                        </a:spcAft>
                      </a:pPr>
                      <a:r>
                        <a:rPr lang="en-US" sz="10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000" b="0" i="0" u="none" strike="noStrike">
                        <a:effectLst/>
                        <a:latin typeface="Arial" panose="020B0604020202020204" pitchFamily="34" charset="0"/>
                      </a:endParaRPr>
                    </a:p>
                  </a:txBody>
                  <a:tcPr marL="51740" marR="51740" marT="71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0"/>
                        </a:spcBef>
                        <a:spcAft>
                          <a:spcPts val="0"/>
                        </a:spcAft>
                      </a:pPr>
                      <a:r>
                        <a:rPr lang="en-US" sz="10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000" b="0" i="0" u="none" strike="noStrike">
                        <a:effectLst/>
                        <a:latin typeface="Arial" panose="020B0604020202020204" pitchFamily="34" charset="0"/>
                      </a:endParaRPr>
                    </a:p>
                  </a:txBody>
                  <a:tcPr marL="51740" marR="51740" marT="71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0"/>
                        </a:spcBef>
                        <a:spcAft>
                          <a:spcPts val="0"/>
                        </a:spcAft>
                      </a:pPr>
                      <a:r>
                        <a:rPr lang="en-US" sz="1000" b="0" i="0" u="none" strike="noStrike" kern="100">
                          <a:effectLst/>
                          <a:latin typeface="Calibri" panose="020F0502020204030204" pitchFamily="34" charset="0"/>
                          <a:ea typeface="Calibri" panose="020F0502020204030204" pitchFamily="34" charset="0"/>
                          <a:cs typeface="Times New Roman" panose="02020603050405020304" pitchFamily="18" charset="0"/>
                        </a:rPr>
                        <a:t> </a:t>
                      </a:r>
                      <a:endParaRPr lang="en-US" sz="1000" b="0" i="0" u="none" strike="noStrike">
                        <a:effectLst/>
                        <a:latin typeface="Arial" panose="020B0604020202020204" pitchFamily="34" charset="0"/>
                      </a:endParaRPr>
                    </a:p>
                  </a:txBody>
                  <a:tcPr marL="51740" marR="51740" marT="71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lnSpc>
                          <a:spcPct val="107000"/>
                        </a:lnSpc>
                        <a:spcBef>
                          <a:spcPts val="0"/>
                        </a:spcBef>
                        <a:spcAft>
                          <a:spcPts val="0"/>
                        </a:spcAft>
                      </a:pP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5/4 &amp; 5/5</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24 Can Am Classic</a:t>
                      </a:r>
                      <a:b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br>
                      <a:r>
                        <a:rPr lang="en-US" sz="1000" b="0" i="0" u="none" strike="noStrike" kern="1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Detroit, MI</a:t>
                      </a:r>
                      <a:endParaRPr lang="en-US" sz="1000" b="0" i="0" u="none" strike="noStrike" dirty="0">
                        <a:effectLst/>
                        <a:latin typeface="Arial" panose="020B0604020202020204" pitchFamily="34" charset="0"/>
                      </a:endParaRPr>
                    </a:p>
                  </a:txBody>
                  <a:tcPr marL="51740" marR="51740" marT="71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0"/>
                        </a:spcBef>
                        <a:spcAft>
                          <a:spcPts val="0"/>
                        </a:spcAft>
                      </a:pPr>
                      <a:r>
                        <a:rPr lang="en-US" sz="10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b="0" i="0" u="none" strike="noStrike" dirty="0">
                        <a:effectLst/>
                        <a:latin typeface="Arial" panose="020B0604020202020204" pitchFamily="34" charset="0"/>
                      </a:endParaRPr>
                    </a:p>
                  </a:txBody>
                  <a:tcPr marL="51740" marR="51740" marT="71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lnSpc>
                          <a:spcPct val="107000"/>
                        </a:lnSpc>
                        <a:spcBef>
                          <a:spcPts val="0"/>
                        </a:spcBef>
                        <a:spcAft>
                          <a:spcPts val="0"/>
                        </a:spcAft>
                      </a:pPr>
                      <a:r>
                        <a:rPr lang="en-US" sz="10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b="0" i="0" u="none" strike="noStrike" dirty="0">
                        <a:effectLst/>
                        <a:latin typeface="Arial" panose="020B0604020202020204" pitchFamily="34" charset="0"/>
                      </a:endParaRPr>
                    </a:p>
                  </a:txBody>
                  <a:tcPr marL="51740" marR="51740" marT="71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ctr">
                        <a:lnSpc>
                          <a:spcPct val="107000"/>
                        </a:lnSpc>
                        <a:spcBef>
                          <a:spcPts val="0"/>
                        </a:spcBef>
                        <a:spcAft>
                          <a:spcPts val="800"/>
                        </a:spcAft>
                      </a:pPr>
                      <a:r>
                        <a:rPr lang="en-US" sz="800" b="0" i="0"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b="0" i="0" u="none" strike="noStrike" dirty="0">
                        <a:effectLst/>
                        <a:latin typeface="Arial" panose="020B0604020202020204" pitchFamily="34" charset="0"/>
                      </a:endParaRPr>
                    </a:p>
                  </a:txBody>
                  <a:tcPr marL="7186" marR="7186" marT="7186"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95781596"/>
                  </a:ext>
                </a:extLst>
              </a:tr>
            </a:tbl>
          </a:graphicData>
        </a:graphic>
      </p:graphicFrame>
    </p:spTree>
    <p:extLst>
      <p:ext uri="{BB962C8B-B14F-4D97-AF65-F5344CB8AC3E}">
        <p14:creationId xmlns:p14="http://schemas.microsoft.com/office/powerpoint/2010/main" val="3400950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92918" y="499533"/>
            <a:ext cx="8079581" cy="935798"/>
          </a:xfrm>
        </p:spPr>
        <p:txBody>
          <a:bodyPr>
            <a:normAutofit/>
          </a:bodyPr>
          <a:lstStyle/>
          <a:p>
            <a:r>
              <a:rPr lang="en-US" dirty="0"/>
              <a:t>Tournament hotels</a:t>
            </a:r>
          </a:p>
        </p:txBody>
      </p:sp>
      <p:pic>
        <p:nvPicPr>
          <p:cNvPr id="8" name="Graphic 7" descr="Building">
            <a:extLst>
              <a:ext uri="{FF2B5EF4-FFF2-40B4-BE49-F238E27FC236}">
                <a16:creationId xmlns:a16="http://schemas.microsoft.com/office/drawing/2014/main" id="{E4779ED1-6A79-4929-825B-B9B7862F35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9288" y="2527208"/>
            <a:ext cx="2537952" cy="2537952"/>
          </a:xfrm>
          <a:prstGeom prst="rect">
            <a:avLst/>
          </a:prstGeom>
        </p:spPr>
      </p:pic>
      <p:sp>
        <p:nvSpPr>
          <p:cNvPr id="4" name="Content Placeholder 3"/>
          <p:cNvSpPr>
            <a:spLocks noGrp="1"/>
          </p:cNvSpPr>
          <p:nvPr>
            <p:ph idx="1"/>
          </p:nvPr>
        </p:nvSpPr>
        <p:spPr>
          <a:xfrm>
            <a:off x="2998578" y="1496291"/>
            <a:ext cx="5901582" cy="5031971"/>
          </a:xfrm>
        </p:spPr>
        <p:txBody>
          <a:bodyPr vert="horz" lIns="91440" tIns="45720" rIns="91440" bIns="45720" rtlCol="0">
            <a:normAutofit fontScale="92500" lnSpcReduction="10000"/>
          </a:bodyPr>
          <a:lstStyle/>
          <a:p>
            <a:pPr marL="0" lvl="1" indent="0">
              <a:buNone/>
            </a:pPr>
            <a:r>
              <a:rPr lang="en-US" sz="2000" dirty="0"/>
              <a:t>Hotel accommodations/information is done for all teams. Please book from the website!</a:t>
            </a:r>
          </a:p>
          <a:p>
            <a:pPr marL="584835" lvl="1" indent="0">
              <a:buNone/>
            </a:pPr>
            <a:endParaRPr lang="en-US" sz="2000" dirty="0"/>
          </a:p>
          <a:p>
            <a:pPr marL="0" lvl="1" indent="0">
              <a:buNone/>
            </a:pPr>
            <a:r>
              <a:rPr lang="en-US" sz="2000" dirty="0"/>
              <a:t>Some tournaments require hotel accommodations and are “STAY TO PLAY” events! Please note this on the hotel page of the website! </a:t>
            </a:r>
            <a:endParaRPr lang="en-US" sz="2000" i="1" dirty="0"/>
          </a:p>
          <a:p>
            <a:pPr marL="0" lvl="1" indent="0">
              <a:buNone/>
            </a:pPr>
            <a:r>
              <a:rPr lang="en-US" sz="2000" i="1" dirty="0"/>
              <a:t>What does that mean?!?</a:t>
            </a:r>
          </a:p>
          <a:p>
            <a:pPr marL="0" lvl="1" indent="0">
              <a:buNone/>
            </a:pPr>
            <a:r>
              <a:rPr lang="en-US" sz="2000" dirty="0"/>
              <a:t>You MUST book in the identified hotels! NO EXCEPTIONS!!!  I try my best to find nice, affordable hotels near the tournament site!</a:t>
            </a:r>
          </a:p>
          <a:p>
            <a:pPr marL="0" lvl="1" indent="0">
              <a:buNone/>
            </a:pPr>
            <a:endParaRPr lang="en-US" sz="2000" dirty="0"/>
          </a:p>
          <a:p>
            <a:pPr marL="0" lvl="1" indent="0">
              <a:buNone/>
            </a:pPr>
            <a:r>
              <a:rPr lang="en-US" sz="2000" i="1" dirty="0"/>
              <a:t>What if there isn’t a hotel listed for a tournament?</a:t>
            </a:r>
          </a:p>
          <a:p>
            <a:pPr marL="0" lvl="1" indent="0">
              <a:buNone/>
            </a:pPr>
            <a:r>
              <a:rPr lang="en-US" sz="2000" dirty="0"/>
              <a:t>You are welcome to book your own if you want/need! </a:t>
            </a:r>
            <a:r>
              <a:rPr lang="en-US" sz="2000" dirty="0">
                <a:sym typeface="Wingdings" panose="05000000000000000000" pitchFamily="2" charset="2"/>
              </a:rPr>
              <a:t></a:t>
            </a:r>
          </a:p>
          <a:p>
            <a:pPr marL="0" lvl="1" indent="0">
              <a:buNone/>
            </a:pPr>
            <a:endParaRPr lang="en-US" sz="2000" dirty="0">
              <a:sym typeface="Wingdings" panose="05000000000000000000" pitchFamily="2" charset="2"/>
            </a:endParaRPr>
          </a:p>
          <a:p>
            <a:pPr marL="0" lvl="1" indent="0">
              <a:buNone/>
            </a:pPr>
            <a:r>
              <a:rPr lang="en-US" sz="2000" i="1" dirty="0">
                <a:sym typeface="Wingdings" panose="05000000000000000000" pitchFamily="2" charset="2"/>
              </a:rPr>
              <a:t>What if I miss the booking deadline?</a:t>
            </a:r>
          </a:p>
          <a:p>
            <a:pPr marL="0" lvl="1" indent="0">
              <a:buNone/>
            </a:pPr>
            <a:r>
              <a:rPr lang="en-US" sz="2000" dirty="0"/>
              <a:t>Booking outside of our stay to play requirements means your daughter may not be eligible to play in that event/be rostered. I can’t help you with eligibility.  </a:t>
            </a:r>
          </a:p>
        </p:txBody>
      </p:sp>
    </p:spTree>
    <p:extLst>
      <p:ext uri="{BB962C8B-B14F-4D97-AF65-F5344CB8AC3E}">
        <p14:creationId xmlns:p14="http://schemas.microsoft.com/office/powerpoint/2010/main" val="95902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3B1D-0942-4CB9-BE51-6056EFC6EDA0}"/>
              </a:ext>
            </a:extLst>
          </p:cNvPr>
          <p:cNvSpPr>
            <a:spLocks noGrp="1"/>
          </p:cNvSpPr>
          <p:nvPr>
            <p:ph type="title"/>
          </p:nvPr>
        </p:nvSpPr>
        <p:spPr>
          <a:xfrm>
            <a:off x="3512343" y="499533"/>
            <a:ext cx="4922045" cy="1658198"/>
          </a:xfrm>
        </p:spPr>
        <p:txBody>
          <a:bodyPr>
            <a:normAutofit/>
          </a:bodyPr>
          <a:lstStyle/>
          <a:p>
            <a:r>
              <a:rPr lang="en-US">
                <a:solidFill>
                  <a:srgbClr val="714F46"/>
                </a:solidFill>
              </a:rPr>
              <a:t>Tournament hotels continued</a:t>
            </a:r>
          </a:p>
        </p:txBody>
      </p:sp>
      <p:pic>
        <p:nvPicPr>
          <p:cNvPr id="5" name="Picture 4" descr="Calendar on table">
            <a:extLst>
              <a:ext uri="{FF2B5EF4-FFF2-40B4-BE49-F238E27FC236}">
                <a16:creationId xmlns:a16="http://schemas.microsoft.com/office/drawing/2014/main" id="{E38A8E15-AD3A-0421-6100-BC53C488D9E5}"/>
              </a:ext>
            </a:extLst>
          </p:cNvPr>
          <p:cNvPicPr>
            <a:picLocks noChangeAspect="1"/>
          </p:cNvPicPr>
          <p:nvPr/>
        </p:nvPicPr>
        <p:blipFill rotWithShape="1">
          <a:blip r:embed="rId2"/>
          <a:srcRect l="18048" r="52215" b="-2"/>
          <a:stretch/>
        </p:blipFill>
        <p:spPr>
          <a:xfrm>
            <a:off x="20" y="-6418"/>
            <a:ext cx="3058077" cy="6864418"/>
          </a:xfrm>
          <a:prstGeom prst="rect">
            <a:avLst/>
          </a:prstGeom>
        </p:spPr>
      </p:pic>
      <p:sp>
        <p:nvSpPr>
          <p:cNvPr id="3" name="Content Placeholder 2">
            <a:extLst>
              <a:ext uri="{FF2B5EF4-FFF2-40B4-BE49-F238E27FC236}">
                <a16:creationId xmlns:a16="http://schemas.microsoft.com/office/drawing/2014/main" id="{E43EE4C8-ED4D-4F90-8E8F-3D9E4032CC06}"/>
              </a:ext>
            </a:extLst>
          </p:cNvPr>
          <p:cNvSpPr>
            <a:spLocks noGrp="1"/>
          </p:cNvSpPr>
          <p:nvPr>
            <p:ph idx="1"/>
          </p:nvPr>
        </p:nvSpPr>
        <p:spPr>
          <a:xfrm>
            <a:off x="3526916" y="2011680"/>
            <a:ext cx="5140487" cy="3766185"/>
          </a:xfrm>
        </p:spPr>
        <p:txBody>
          <a:bodyPr vert="horz" lIns="91440" tIns="45720" rIns="91440" bIns="45720" rtlCol="0">
            <a:normAutofit/>
          </a:bodyPr>
          <a:lstStyle/>
          <a:p>
            <a:pPr marL="0" lvl="1" indent="0">
              <a:buNone/>
            </a:pPr>
            <a:r>
              <a:rPr lang="en-US" dirty="0"/>
              <a:t>PLEASE- Book early so you don’t miss the deadlines! </a:t>
            </a:r>
          </a:p>
          <a:p>
            <a:pPr marL="0" lvl="1" indent="0">
              <a:buNone/>
            </a:pPr>
            <a:endParaRPr lang="en-US" dirty="0"/>
          </a:p>
          <a:p>
            <a:pPr marL="0" lvl="1" indent="0">
              <a:buNone/>
            </a:pPr>
            <a:r>
              <a:rPr lang="en-US" dirty="0"/>
              <a:t>Email reminders will not always be sent.</a:t>
            </a:r>
          </a:p>
          <a:p>
            <a:pPr lvl="1"/>
            <a:endParaRPr lang="en-US" sz="1300" dirty="0"/>
          </a:p>
          <a:p>
            <a:pPr lvl="1"/>
            <a:r>
              <a:rPr lang="en-US" sz="1600" dirty="0"/>
              <a:t>TOURNAMENTS/HOTEL ACCOMODATIONS:</a:t>
            </a:r>
          </a:p>
          <a:p>
            <a:pPr lvl="2"/>
            <a:r>
              <a:rPr lang="en-US" sz="1600" dirty="0"/>
              <a:t>13s- </a:t>
            </a:r>
            <a:r>
              <a:rPr lang="en-US" sz="1600" dirty="0" err="1"/>
              <a:t>Tridelphia</a:t>
            </a:r>
            <a:r>
              <a:rPr lang="en-US" sz="1600" dirty="0"/>
              <a:t>, Sandusky, Detroit</a:t>
            </a:r>
          </a:p>
          <a:p>
            <a:pPr lvl="2"/>
            <a:r>
              <a:rPr lang="en-US" sz="1600" dirty="0"/>
              <a:t>14s (Red/Blue)- </a:t>
            </a:r>
            <a:r>
              <a:rPr lang="en-US" sz="1600" dirty="0" err="1"/>
              <a:t>Tridelphia</a:t>
            </a:r>
            <a:r>
              <a:rPr lang="en-US" sz="1600" dirty="0"/>
              <a:t>, Sandusky, Detroit</a:t>
            </a:r>
          </a:p>
          <a:p>
            <a:pPr lvl="2"/>
            <a:r>
              <a:rPr lang="en-US" sz="1600" dirty="0"/>
              <a:t>15R- DC, Harrisburg, Harrisburg, Detroit</a:t>
            </a:r>
          </a:p>
          <a:p>
            <a:pPr lvl="2"/>
            <a:r>
              <a:rPr lang="en-US" sz="1600" dirty="0"/>
              <a:t>15B-  </a:t>
            </a:r>
            <a:r>
              <a:rPr lang="en-US" sz="1600" dirty="0" err="1"/>
              <a:t>Tridelphia</a:t>
            </a:r>
            <a:r>
              <a:rPr lang="en-US" sz="1600" dirty="0"/>
              <a:t>, Harrisburg, Sandusky, Detroit</a:t>
            </a:r>
          </a:p>
          <a:p>
            <a:pPr lvl="2"/>
            <a:r>
              <a:rPr lang="en-US" sz="1600" dirty="0"/>
              <a:t>16s- DC, Harrisburg, Harrisburg, Detroit</a:t>
            </a:r>
          </a:p>
          <a:p>
            <a:pPr lvl="2"/>
            <a:r>
              <a:rPr lang="en-US" sz="1600" dirty="0"/>
              <a:t>17s- Manheim, DC, Harrisburg, Detroit</a:t>
            </a:r>
          </a:p>
          <a:p>
            <a:pPr lvl="2"/>
            <a:endParaRPr lang="en-US" sz="1300" dirty="0"/>
          </a:p>
          <a:p>
            <a:pPr lvl="2"/>
            <a:endParaRPr lang="en-US" sz="1300" dirty="0"/>
          </a:p>
        </p:txBody>
      </p:sp>
    </p:spTree>
    <p:extLst>
      <p:ext uri="{BB962C8B-B14F-4D97-AF65-F5344CB8AC3E}">
        <p14:creationId xmlns:p14="http://schemas.microsoft.com/office/powerpoint/2010/main" val="380915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Meet the Coaches</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6" y="1916169"/>
            <a:ext cx="6388274" cy="3473624"/>
          </a:xfrm>
          <a:prstGeom prst="rect">
            <a:avLst/>
          </a:prstGeom>
        </p:spPr>
      </p:pic>
    </p:spTree>
    <p:extLst>
      <p:ext uri="{BB962C8B-B14F-4D97-AF65-F5344CB8AC3E}">
        <p14:creationId xmlns:p14="http://schemas.microsoft.com/office/powerpoint/2010/main" val="2559614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Tournament Philosophy</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6" y="1916169"/>
            <a:ext cx="6388274" cy="3473624"/>
          </a:xfrm>
          <a:prstGeom prst="rect">
            <a:avLst/>
          </a:prstGeom>
        </p:spPr>
      </p:pic>
    </p:spTree>
    <p:extLst>
      <p:ext uri="{BB962C8B-B14F-4D97-AF65-F5344CB8AC3E}">
        <p14:creationId xmlns:p14="http://schemas.microsoft.com/office/powerpoint/2010/main" val="4281088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29723" y="639763"/>
            <a:ext cx="2998270" cy="5492750"/>
          </a:xfrm>
        </p:spPr>
        <p:txBody>
          <a:bodyPr>
            <a:normAutofit/>
          </a:bodyPr>
          <a:lstStyle/>
          <a:p>
            <a:r>
              <a:rPr lang="en-US" sz="4400">
                <a:solidFill>
                  <a:srgbClr val="FFFFFF"/>
                </a:solidFill>
              </a:rPr>
              <a:t>Tournament Philosophy</a:t>
            </a:r>
          </a:p>
        </p:txBody>
      </p:sp>
      <p:graphicFrame>
        <p:nvGraphicFramePr>
          <p:cNvPr id="6" name="Content Placeholder 2">
            <a:extLst>
              <a:ext uri="{FF2B5EF4-FFF2-40B4-BE49-F238E27FC236}">
                <a16:creationId xmlns:a16="http://schemas.microsoft.com/office/drawing/2014/main" id="{BC33520F-B3D4-4ABF-B94E-2190FEE6C1BC}"/>
              </a:ext>
            </a:extLst>
          </p:cNvPr>
          <p:cNvGraphicFramePr>
            <a:graphicFrameLocks noGrp="1"/>
          </p:cNvGraphicFramePr>
          <p:nvPr>
            <p:ph idx="1"/>
            <p:extLst>
              <p:ext uri="{D42A27DB-BD31-4B8C-83A1-F6EECF244321}">
                <p14:modId xmlns:p14="http://schemas.microsoft.com/office/powerpoint/2010/main" val="2157280094"/>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6234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rPr>
              <a:t>Pitt United </a:t>
            </a:r>
            <a:endParaRPr kumimoji="0" lang="en-US" sz="4400" b="0" i="0" u="none" strike="noStrike" kern="1200" cap="none" spc="0" normalizeH="0" baseline="0" noProof="0" dirty="0">
              <a:ln>
                <a:noFill/>
              </a:ln>
              <a:solidFill>
                <a:prstClr val="black"/>
              </a:solidFill>
              <a:effectLst/>
              <a:uLnTx/>
              <a:uFillTx/>
              <a:latin typeface="Cambria"/>
              <a:ea typeface="ＭＳ 明朝"/>
              <a:cs typeface="Times New Roman"/>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rPr>
              <a:t>Girls Volleyball Club</a:t>
            </a: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latin typeface="Cambria"/>
                <a:ea typeface="ＭＳ 明朝"/>
                <a:cs typeface="Cambria"/>
              </a:rPr>
              <a:t>Fundraising</a:t>
            </a:r>
            <a:endParaRPr kumimoji="0" lang="en-US" sz="44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4400" b="0" i="0" u="none" strike="noStrike" kern="1200" cap="none" spc="0" normalizeH="0" baseline="0" noProof="0" dirty="0">
              <a:ln>
                <a:noFill/>
              </a:ln>
              <a:solidFill>
                <a:prstClr val="black"/>
              </a:solidFill>
              <a:effectLst/>
              <a:uLnTx/>
              <a:uFillTx/>
              <a:latin typeface="Cambria"/>
              <a:ea typeface="ＭＳ 明朝"/>
              <a:cs typeface="Times New Roman"/>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36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36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11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11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11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11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a:p>
            <a:pPr marL="0" marR="0" lvl="0" indent="0" algn="ctr" defTabSz="457200" rtl="0" eaLnBrk="1" fontAlgn="auto" latinLnBrk="0" hangingPunct="1">
              <a:lnSpc>
                <a:spcPct val="15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1100" b="1" i="0" u="none" strike="noStrike" kern="1200" cap="none" spc="300" normalizeH="0" baseline="0" noProof="0" dirty="0">
              <a:ln w="11430" cap="flat" cmpd="sng" algn="ctr">
                <a:solidFill>
                  <a:srgbClr val="F4F6F9"/>
                </a:solidFill>
                <a:prstDash val="solid"/>
                <a:miter lim="0"/>
              </a:ln>
              <a:gradFill>
                <a:gsLst>
                  <a:gs pos="10000">
                    <a:srgbClr val="6399ED"/>
                  </a:gs>
                  <a:gs pos="75000">
                    <a:srgbClr val="235B9F"/>
                  </a:gs>
                </a:gsLst>
                <a:lin ang="5400000" scaled="0"/>
              </a:gradFill>
              <a:effectLst>
                <a:glow rad="45504">
                  <a:srgbClr val="50B4C8">
                    <a:satMod val="220000"/>
                    <a:alpha val="35000"/>
                  </a:srgbClr>
                </a:glow>
              </a:effectLst>
              <a:uLnTx/>
              <a:uFillTx/>
              <a:latin typeface="Cambria"/>
              <a:ea typeface="ＭＳ 明朝"/>
              <a:cs typeface="Cambr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6" y="1916169"/>
            <a:ext cx="6388274" cy="3473624"/>
          </a:xfrm>
          <a:prstGeom prst="rect">
            <a:avLst/>
          </a:prstGeom>
        </p:spPr>
      </p:pic>
    </p:spTree>
    <p:extLst>
      <p:ext uri="{BB962C8B-B14F-4D97-AF65-F5344CB8AC3E}">
        <p14:creationId xmlns:p14="http://schemas.microsoft.com/office/powerpoint/2010/main" val="3311510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812" y="-68357"/>
            <a:ext cx="8079581" cy="1658198"/>
          </a:xfrm>
        </p:spPr>
        <p:txBody>
          <a:bodyPr>
            <a:normAutofit/>
          </a:bodyPr>
          <a:lstStyle/>
          <a:p>
            <a:r>
              <a:rPr lang="en-US" dirty="0"/>
              <a:t>Fundraising for 2024 Season</a:t>
            </a:r>
            <a:endParaRPr lang="en-US" b="1" dirty="0"/>
          </a:p>
        </p:txBody>
      </p:sp>
      <p:sp>
        <p:nvSpPr>
          <p:cNvPr id="3" name="Content Placeholder 2"/>
          <p:cNvSpPr>
            <a:spLocks noGrp="1"/>
          </p:cNvSpPr>
          <p:nvPr>
            <p:ph idx="1"/>
          </p:nvPr>
        </p:nvSpPr>
        <p:spPr>
          <a:xfrm>
            <a:off x="702670" y="1227883"/>
            <a:ext cx="8191948" cy="4906910"/>
          </a:xfrm>
        </p:spPr>
        <p:txBody>
          <a:bodyPr>
            <a:normAutofit/>
          </a:bodyPr>
          <a:lstStyle/>
          <a:p>
            <a:pPr marL="0" lvl="2" indent="0">
              <a:buNone/>
            </a:pPr>
            <a:r>
              <a:rPr lang="en-US" i="0" dirty="0"/>
              <a:t>- Popcorn Sale (ONLINE! NOW!!!)</a:t>
            </a:r>
          </a:p>
          <a:p>
            <a:pPr marL="0" lvl="3" indent="0">
              <a:buNone/>
            </a:pPr>
            <a:r>
              <a:rPr lang="en-US" dirty="0"/>
              <a:t>	* </a:t>
            </a:r>
            <a:r>
              <a:rPr lang="en-US" i="0" dirty="0"/>
              <a:t> December </a:t>
            </a:r>
            <a:r>
              <a:rPr lang="en-US" i="0" dirty="0">
                <a:sym typeface="Wingdings" panose="05000000000000000000" pitchFamily="2" charset="2"/>
              </a:rPr>
              <a:t></a:t>
            </a:r>
            <a:r>
              <a:rPr lang="en-US" i="0" dirty="0"/>
              <a:t> January dues</a:t>
            </a:r>
          </a:p>
          <a:p>
            <a:pPr marL="0" lvl="2" indent="0">
              <a:buNone/>
            </a:pPr>
            <a:r>
              <a:rPr lang="en-US" i="0" dirty="0"/>
              <a:t>- </a:t>
            </a:r>
            <a:r>
              <a:rPr lang="en-US" i="0" dirty="0" err="1">
                <a:sym typeface="Wingdings" panose="05000000000000000000" pitchFamily="2" charset="2"/>
              </a:rPr>
              <a:t>Appleicious</a:t>
            </a:r>
            <a:r>
              <a:rPr lang="en-US" i="0" dirty="0"/>
              <a:t> Fundraiser</a:t>
            </a:r>
          </a:p>
          <a:p>
            <a:pPr marL="0" lvl="3" indent="0">
              <a:buNone/>
            </a:pPr>
            <a:r>
              <a:rPr lang="en-US" dirty="0"/>
              <a:t>	*  </a:t>
            </a:r>
            <a:r>
              <a:rPr lang="en-US" i="0" dirty="0"/>
              <a:t>Jan Sale </a:t>
            </a:r>
            <a:r>
              <a:rPr lang="en-US" i="0" dirty="0">
                <a:sym typeface="Wingdings" panose="05000000000000000000" pitchFamily="2" charset="2"/>
              </a:rPr>
              <a:t> February dues</a:t>
            </a:r>
          </a:p>
          <a:p>
            <a:pPr marL="0" lvl="2" indent="0">
              <a:buNone/>
            </a:pPr>
            <a:r>
              <a:rPr lang="en-US" i="0" dirty="0">
                <a:sym typeface="Wingdings" panose="05000000000000000000" pitchFamily="2" charset="2"/>
              </a:rPr>
              <a:t>- Hoagies and Sarris Candy Bar Sale </a:t>
            </a:r>
          </a:p>
          <a:p>
            <a:pPr marL="0" lvl="2" indent="0">
              <a:buNone/>
            </a:pPr>
            <a:r>
              <a:rPr lang="en-US" i="0" dirty="0">
                <a:sym typeface="Wingdings" panose="05000000000000000000" pitchFamily="2" charset="2"/>
              </a:rPr>
              <a:t>	*  February  March dues</a:t>
            </a:r>
          </a:p>
          <a:p>
            <a:pPr marL="0" lvl="2" indent="0">
              <a:buNone/>
            </a:pPr>
            <a:r>
              <a:rPr lang="en-US" i="0" dirty="0">
                <a:sym typeface="Wingdings" panose="05000000000000000000" pitchFamily="2" charset="2"/>
              </a:rPr>
              <a:t>- Pepperoni Roll Fundraiser </a:t>
            </a:r>
          </a:p>
          <a:p>
            <a:pPr marL="0" lvl="2" indent="0">
              <a:buNone/>
            </a:pPr>
            <a:r>
              <a:rPr lang="en-US" i="0" dirty="0">
                <a:sym typeface="Wingdings" panose="05000000000000000000" pitchFamily="2" charset="2"/>
              </a:rPr>
              <a:t>	*  March  April dues</a:t>
            </a:r>
            <a:endParaRPr lang="en-US" i="0" dirty="0"/>
          </a:p>
          <a:p>
            <a:pPr lvl="2"/>
            <a:endParaRPr lang="en-US" dirty="0"/>
          </a:p>
        </p:txBody>
      </p:sp>
      <p:pic>
        <p:nvPicPr>
          <p:cNvPr id="5" name="Picture 4">
            <a:extLst>
              <a:ext uri="{FF2B5EF4-FFF2-40B4-BE49-F238E27FC236}">
                <a16:creationId xmlns:a16="http://schemas.microsoft.com/office/drawing/2014/main" id="{5313DFFD-9E98-41DD-9514-2B5A2C5AD41A}"/>
              </a:ext>
            </a:extLst>
          </p:cNvPr>
          <p:cNvPicPr>
            <a:picLocks noChangeAspect="1"/>
          </p:cNvPicPr>
          <p:nvPr/>
        </p:nvPicPr>
        <p:blipFill>
          <a:blip r:embed="rId2"/>
          <a:stretch>
            <a:fillRect/>
          </a:stretch>
        </p:blipFill>
        <p:spPr>
          <a:xfrm>
            <a:off x="6167273" y="4325255"/>
            <a:ext cx="2976727" cy="2167096"/>
          </a:xfrm>
          <a:prstGeom prst="rect">
            <a:avLst/>
          </a:prstGeom>
        </p:spPr>
      </p:pic>
      <p:pic>
        <p:nvPicPr>
          <p:cNvPr id="4" name="Picture 3">
            <a:extLst>
              <a:ext uri="{FF2B5EF4-FFF2-40B4-BE49-F238E27FC236}">
                <a16:creationId xmlns:a16="http://schemas.microsoft.com/office/drawing/2014/main" id="{55513574-1B02-41A1-9B09-36D280BF24A3}"/>
              </a:ext>
            </a:extLst>
          </p:cNvPr>
          <p:cNvPicPr>
            <a:picLocks noChangeAspect="1"/>
          </p:cNvPicPr>
          <p:nvPr/>
        </p:nvPicPr>
        <p:blipFill>
          <a:blip r:embed="rId3"/>
          <a:stretch>
            <a:fillRect/>
          </a:stretch>
        </p:blipFill>
        <p:spPr>
          <a:xfrm>
            <a:off x="5713211" y="1955490"/>
            <a:ext cx="3255897" cy="1709346"/>
          </a:xfrm>
          <a:prstGeom prst="rect">
            <a:avLst/>
          </a:prstGeom>
        </p:spPr>
      </p:pic>
      <p:pic>
        <p:nvPicPr>
          <p:cNvPr id="1026" name="Picture 2" descr="Related image">
            <a:extLst>
              <a:ext uri="{FF2B5EF4-FFF2-40B4-BE49-F238E27FC236}">
                <a16:creationId xmlns:a16="http://schemas.microsoft.com/office/drawing/2014/main" id="{90DA446C-88CA-4E15-A204-AE2985215F9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0324" y="4325255"/>
            <a:ext cx="2615133" cy="1413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E52B195-BCEC-4248-B107-27A465157378}"/>
              </a:ext>
            </a:extLst>
          </p:cNvPr>
          <p:cNvPicPr>
            <a:picLocks noChangeAspect="1"/>
          </p:cNvPicPr>
          <p:nvPr/>
        </p:nvPicPr>
        <p:blipFill>
          <a:blip r:embed="rId5"/>
          <a:stretch>
            <a:fillRect/>
          </a:stretch>
        </p:blipFill>
        <p:spPr>
          <a:xfrm>
            <a:off x="4572000" y="3257619"/>
            <a:ext cx="1617495" cy="1617495"/>
          </a:xfrm>
          <a:prstGeom prst="rect">
            <a:avLst/>
          </a:prstGeom>
        </p:spPr>
      </p:pic>
      <p:pic>
        <p:nvPicPr>
          <p:cNvPr id="7" name="Picture 6">
            <a:extLst>
              <a:ext uri="{FF2B5EF4-FFF2-40B4-BE49-F238E27FC236}">
                <a16:creationId xmlns:a16="http://schemas.microsoft.com/office/drawing/2014/main" id="{81C171ED-3B28-1A8D-4401-935F7BFF3503}"/>
              </a:ext>
            </a:extLst>
          </p:cNvPr>
          <p:cNvPicPr>
            <a:picLocks noChangeAspect="1"/>
          </p:cNvPicPr>
          <p:nvPr/>
        </p:nvPicPr>
        <p:blipFill>
          <a:blip r:embed="rId6"/>
          <a:stretch>
            <a:fillRect/>
          </a:stretch>
        </p:blipFill>
        <p:spPr>
          <a:xfrm>
            <a:off x="2831733" y="4931466"/>
            <a:ext cx="3337993" cy="2010469"/>
          </a:xfrm>
          <a:prstGeom prst="rect">
            <a:avLst/>
          </a:prstGeom>
        </p:spPr>
      </p:pic>
    </p:spTree>
    <p:extLst>
      <p:ext uri="{BB962C8B-B14F-4D97-AF65-F5344CB8AC3E}">
        <p14:creationId xmlns:p14="http://schemas.microsoft.com/office/powerpoint/2010/main" val="343464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Annual </a:t>
            </a:r>
            <a:r>
              <a:rPr lang="en-US" sz="4400" b="1" spc="300" dirty="0" err="1">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Spiritwear</a:t>
            </a: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 Sale!!!</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6" y="1916169"/>
            <a:ext cx="6388274" cy="3473624"/>
          </a:xfrm>
          <a:prstGeom prst="rect">
            <a:avLst/>
          </a:prstGeom>
        </p:spPr>
      </p:pic>
    </p:spTree>
    <p:extLst>
      <p:ext uri="{BB962C8B-B14F-4D97-AF65-F5344CB8AC3E}">
        <p14:creationId xmlns:p14="http://schemas.microsoft.com/office/powerpoint/2010/main" val="1918497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 name="Rectangle 10">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 name="Title 2"/>
          <p:cNvSpPr>
            <a:spLocks noGrp="1"/>
          </p:cNvSpPr>
          <p:nvPr>
            <p:ph type="title"/>
          </p:nvPr>
        </p:nvSpPr>
        <p:spPr>
          <a:xfrm>
            <a:off x="803884" y="1059736"/>
            <a:ext cx="7530175" cy="1228130"/>
          </a:xfrm>
        </p:spPr>
        <p:txBody>
          <a:bodyPr>
            <a:normAutofit/>
          </a:bodyPr>
          <a:lstStyle/>
          <a:p>
            <a:r>
              <a:rPr lang="en-US" dirty="0" err="1">
                <a:solidFill>
                  <a:srgbClr val="FFFFFF"/>
                </a:solidFill>
              </a:rPr>
              <a:t>Spiritwear</a:t>
            </a:r>
            <a:r>
              <a:rPr lang="en-US" dirty="0">
                <a:solidFill>
                  <a:srgbClr val="FFFFFF"/>
                </a:solidFill>
              </a:rPr>
              <a:t> &amp; Clothing Sale</a:t>
            </a:r>
          </a:p>
        </p:txBody>
      </p:sp>
      <p:sp>
        <p:nvSpPr>
          <p:cNvPr id="4" name="Content Placeholder 3"/>
          <p:cNvSpPr>
            <a:spLocks noGrp="1"/>
          </p:cNvSpPr>
          <p:nvPr>
            <p:ph idx="1"/>
          </p:nvPr>
        </p:nvSpPr>
        <p:spPr>
          <a:xfrm>
            <a:off x="803884" y="2973313"/>
            <a:ext cx="7530175" cy="3482905"/>
          </a:xfrm>
        </p:spPr>
        <p:txBody>
          <a:bodyPr vert="horz" lIns="91440" tIns="45720" rIns="91440" bIns="45720" rtlCol="0">
            <a:normAutofit lnSpcReduction="10000"/>
          </a:bodyPr>
          <a:lstStyle/>
          <a:p>
            <a:pPr marL="0" lvl="1" indent="0">
              <a:buNone/>
            </a:pPr>
            <a:r>
              <a:rPr lang="en-US" b="1" dirty="0" err="1"/>
              <a:t>Spiritwear</a:t>
            </a:r>
            <a:r>
              <a:rPr lang="en-US" b="1" dirty="0"/>
              <a:t> Sale Starts SOON!!!  - ONLY 1 SALE PER YEAR</a:t>
            </a:r>
          </a:p>
          <a:p>
            <a:pPr marL="0" lvl="1" indent="0">
              <a:buNone/>
            </a:pPr>
            <a:r>
              <a:rPr lang="en-US" dirty="0"/>
              <a:t>Form will be found under the “Club Info” tab and under “Uniforms and Gear” on our website!  </a:t>
            </a:r>
          </a:p>
          <a:p>
            <a:pPr marL="0" lvl="1" indent="0" algn="ctr">
              <a:buNone/>
            </a:pPr>
            <a:r>
              <a:rPr lang="en-US" dirty="0"/>
              <a:t>Collection of forms and money for </a:t>
            </a:r>
            <a:r>
              <a:rPr lang="en-US" dirty="0" err="1"/>
              <a:t>spiritwear</a:t>
            </a:r>
            <a:r>
              <a:rPr lang="en-US" dirty="0"/>
              <a:t> due 12/21.</a:t>
            </a:r>
          </a:p>
          <a:p>
            <a:pPr marL="0" lvl="1" indent="0">
              <a:buNone/>
            </a:pPr>
            <a:endParaRPr lang="en-US" dirty="0"/>
          </a:p>
          <a:p>
            <a:pPr marL="0" lvl="1" indent="0">
              <a:buNone/>
            </a:pPr>
            <a:r>
              <a:rPr lang="en-US" dirty="0"/>
              <a:t>Extra tryout t-shirts (red shirt with white logo) will be available to purchase this month on Monday’s at practices for anyone interested!  Cost is $10 per t-shirt.  Once sizes are gone – they are gone. </a:t>
            </a:r>
          </a:p>
          <a:p>
            <a:pPr marL="0" lvl="1" indent="0" algn="ctr">
              <a:buNone/>
            </a:pPr>
            <a:r>
              <a:rPr lang="en-US" dirty="0"/>
              <a:t>Cash and exact change only please!!!</a:t>
            </a:r>
          </a:p>
          <a:p>
            <a:pPr marL="0" lvl="1" indent="0">
              <a:buNone/>
            </a:pPr>
            <a:endParaRPr lang="en-US" dirty="0"/>
          </a:p>
        </p:txBody>
      </p:sp>
    </p:spTree>
    <p:extLst>
      <p:ext uri="{BB962C8B-B14F-4D97-AF65-F5344CB8AC3E}">
        <p14:creationId xmlns:p14="http://schemas.microsoft.com/office/powerpoint/2010/main" val="752562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NEW- Picture/Media Day</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6" y="1916169"/>
            <a:ext cx="6388274" cy="3473624"/>
          </a:xfrm>
          <a:prstGeom prst="rect">
            <a:avLst/>
          </a:prstGeom>
        </p:spPr>
      </p:pic>
    </p:spTree>
    <p:extLst>
      <p:ext uri="{BB962C8B-B14F-4D97-AF65-F5344CB8AC3E}">
        <p14:creationId xmlns:p14="http://schemas.microsoft.com/office/powerpoint/2010/main" val="1042452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E58F-97E1-AF09-76FD-58F497654163}"/>
              </a:ext>
            </a:extLst>
          </p:cNvPr>
          <p:cNvSpPr>
            <a:spLocks noGrp="1"/>
          </p:cNvSpPr>
          <p:nvPr>
            <p:ph type="title"/>
          </p:nvPr>
        </p:nvSpPr>
        <p:spPr/>
        <p:txBody>
          <a:bodyPr/>
          <a:lstStyle/>
          <a:p>
            <a:r>
              <a:rPr lang="en-US" dirty="0"/>
              <a:t>Saturday, January 6</a:t>
            </a:r>
            <a:r>
              <a:rPr lang="en-US" baseline="30000" dirty="0"/>
              <a:t>th</a:t>
            </a:r>
            <a:r>
              <a:rPr lang="en-US" dirty="0"/>
              <a:t> </a:t>
            </a:r>
          </a:p>
        </p:txBody>
      </p:sp>
      <p:sp>
        <p:nvSpPr>
          <p:cNvPr id="3" name="Content Placeholder 2">
            <a:extLst>
              <a:ext uri="{FF2B5EF4-FFF2-40B4-BE49-F238E27FC236}">
                <a16:creationId xmlns:a16="http://schemas.microsoft.com/office/drawing/2014/main" id="{3B8952F2-17BE-5E27-F830-FFD19B2A0113}"/>
              </a:ext>
            </a:extLst>
          </p:cNvPr>
          <p:cNvSpPr>
            <a:spLocks noGrp="1"/>
          </p:cNvSpPr>
          <p:nvPr>
            <p:ph idx="1"/>
          </p:nvPr>
        </p:nvSpPr>
        <p:spPr/>
        <p:txBody>
          <a:bodyPr/>
          <a:lstStyle/>
          <a:p>
            <a:r>
              <a:rPr lang="en-US" dirty="0"/>
              <a:t>ALL Teams will have designated times for pictures. No practices</a:t>
            </a:r>
          </a:p>
          <a:p>
            <a:endParaRPr lang="en-US" dirty="0"/>
          </a:p>
          <a:p>
            <a:r>
              <a:rPr lang="en-US" dirty="0"/>
              <a:t>Pictures available to purchase…</a:t>
            </a:r>
          </a:p>
          <a:p>
            <a:pPr lvl="1"/>
            <a:r>
              <a:rPr lang="en-US" dirty="0"/>
              <a:t>- Post Focus Productions</a:t>
            </a:r>
          </a:p>
          <a:p>
            <a:r>
              <a:rPr lang="en-US" dirty="0"/>
              <a:t>Inspiration photos and possible ideas for media day next slide.</a:t>
            </a:r>
          </a:p>
          <a:p>
            <a:endParaRPr lang="en-US" dirty="0"/>
          </a:p>
        </p:txBody>
      </p:sp>
    </p:spTree>
    <p:extLst>
      <p:ext uri="{BB962C8B-B14F-4D97-AF65-F5344CB8AC3E}">
        <p14:creationId xmlns:p14="http://schemas.microsoft.com/office/powerpoint/2010/main" val="3334667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91F5-6D51-855A-524B-9DF9755BC384}"/>
              </a:ext>
            </a:extLst>
          </p:cNvPr>
          <p:cNvSpPr>
            <a:spLocks noGrp="1"/>
          </p:cNvSpPr>
          <p:nvPr>
            <p:ph type="title"/>
          </p:nvPr>
        </p:nvSpPr>
        <p:spPr/>
        <p:txBody>
          <a:bodyPr/>
          <a:lstStyle/>
          <a:p>
            <a:endParaRPr lang="en-US"/>
          </a:p>
        </p:txBody>
      </p:sp>
      <p:pic>
        <p:nvPicPr>
          <p:cNvPr id="4" name="Content Placeholder 3" descr="A person holding a volleyball and a net&#10;&#10;Description automatically generated">
            <a:extLst>
              <a:ext uri="{FF2B5EF4-FFF2-40B4-BE49-F238E27FC236}">
                <a16:creationId xmlns:a16="http://schemas.microsoft.com/office/drawing/2014/main" id="{4E508763-2B26-1BD0-30B2-1D369606A1D8}"/>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9939" b="22586"/>
          <a:stretch/>
        </p:blipFill>
        <p:spPr>
          <a:xfrm>
            <a:off x="90295" y="975896"/>
            <a:ext cx="2994496" cy="4381075"/>
          </a:xfrm>
          <a:prstGeom prst="rect">
            <a:avLst/>
          </a:prstGeom>
        </p:spPr>
      </p:pic>
      <p:pic>
        <p:nvPicPr>
          <p:cNvPr id="12" name="Picture 11" descr="A person lying on the floor with volleyballs&#10;&#10;Description automatically generated">
            <a:extLst>
              <a:ext uri="{FF2B5EF4-FFF2-40B4-BE49-F238E27FC236}">
                <a16:creationId xmlns:a16="http://schemas.microsoft.com/office/drawing/2014/main" id="{00E3465E-CF48-640A-1C80-E6C4579EBAD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8020" b="27677"/>
          <a:stretch/>
        </p:blipFill>
        <p:spPr>
          <a:xfrm>
            <a:off x="4532709" y="3209069"/>
            <a:ext cx="3163373" cy="3724103"/>
          </a:xfrm>
          <a:prstGeom prst="rect">
            <a:avLst/>
          </a:prstGeom>
        </p:spPr>
      </p:pic>
      <p:pic>
        <p:nvPicPr>
          <p:cNvPr id="14" name="Picture 13" descr="A person in a black uniform&#10;&#10;Description automatically generated">
            <a:extLst>
              <a:ext uri="{FF2B5EF4-FFF2-40B4-BE49-F238E27FC236}">
                <a16:creationId xmlns:a16="http://schemas.microsoft.com/office/drawing/2014/main" id="{7FFDB314-8F26-A296-533C-F4A005F6B18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2465" b="21531"/>
          <a:stretch/>
        </p:blipFill>
        <p:spPr>
          <a:xfrm>
            <a:off x="2478986" y="124948"/>
            <a:ext cx="2964446" cy="4241914"/>
          </a:xfrm>
          <a:prstGeom prst="rect">
            <a:avLst/>
          </a:prstGeom>
        </p:spPr>
      </p:pic>
      <p:pic>
        <p:nvPicPr>
          <p:cNvPr id="16" name="Picture 15" descr="A screenshot of a cheerleader&#10;&#10;Description automatically generated">
            <a:extLst>
              <a:ext uri="{FF2B5EF4-FFF2-40B4-BE49-F238E27FC236}">
                <a16:creationId xmlns:a16="http://schemas.microsoft.com/office/drawing/2014/main" id="{C5D5819A-E799-EAD3-FE7A-F04EAA5B227B}"/>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4141" b="24223"/>
          <a:stretch/>
        </p:blipFill>
        <p:spPr>
          <a:xfrm>
            <a:off x="6631804" y="45771"/>
            <a:ext cx="2512196" cy="3901483"/>
          </a:xfrm>
          <a:prstGeom prst="rect">
            <a:avLst/>
          </a:prstGeom>
        </p:spPr>
      </p:pic>
    </p:spTree>
    <p:extLst>
      <p:ext uri="{BB962C8B-B14F-4D97-AF65-F5344CB8AC3E}">
        <p14:creationId xmlns:p14="http://schemas.microsoft.com/office/powerpoint/2010/main" val="1347998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13</a:t>
            </a:r>
            <a:r>
              <a:rPr lang="en-US" sz="4400" b="1" spc="300" baseline="300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th</a:t>
            </a: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 Annual Pitt United Picnic</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6" y="1916169"/>
            <a:ext cx="6388274" cy="3473624"/>
          </a:xfrm>
          <a:prstGeom prst="rect">
            <a:avLst/>
          </a:prstGeom>
        </p:spPr>
      </p:pic>
    </p:spTree>
    <p:extLst>
      <p:ext uri="{BB962C8B-B14F-4D97-AF65-F5344CB8AC3E}">
        <p14:creationId xmlns:p14="http://schemas.microsoft.com/office/powerpoint/2010/main" val="255961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3884" y="1059736"/>
            <a:ext cx="7530175" cy="1228130"/>
          </a:xfrm>
        </p:spPr>
        <p:txBody>
          <a:bodyPr>
            <a:normAutofit/>
          </a:bodyPr>
          <a:lstStyle/>
          <a:p>
            <a:r>
              <a:rPr lang="en-US">
                <a:solidFill>
                  <a:srgbClr val="FFFFFF"/>
                </a:solidFill>
              </a:rPr>
              <a:t>Meet the COACHES</a:t>
            </a:r>
          </a:p>
        </p:txBody>
      </p:sp>
      <p:sp>
        <p:nvSpPr>
          <p:cNvPr id="3" name="Content Placeholder 2"/>
          <p:cNvSpPr>
            <a:spLocks noGrp="1"/>
          </p:cNvSpPr>
          <p:nvPr>
            <p:ph idx="1"/>
          </p:nvPr>
        </p:nvSpPr>
        <p:spPr>
          <a:xfrm>
            <a:off x="803884" y="2973313"/>
            <a:ext cx="7857515" cy="3600742"/>
          </a:xfrm>
        </p:spPr>
        <p:txBody>
          <a:bodyPr>
            <a:normAutofit/>
          </a:bodyPr>
          <a:lstStyle/>
          <a:p>
            <a:r>
              <a:rPr lang="en-US" sz="2000" dirty="0"/>
              <a:t>Pitt United Girls Volleyball Club specializes in teaching volleyball skills and techniques to all its athletes with our incredible coaching staff.</a:t>
            </a:r>
          </a:p>
          <a:p>
            <a:r>
              <a:rPr lang="en-US" sz="2000" dirty="0"/>
              <a:t>Some facts about Pitt United’s Coaching Staff:</a:t>
            </a:r>
          </a:p>
          <a:p>
            <a:pPr lvl="1"/>
            <a:r>
              <a:rPr lang="en-US" sz="2000" dirty="0"/>
              <a:t>Coaches on staff play/ed volleyball at the collegiate level. Division I, II, &amp; III and college club teams.</a:t>
            </a:r>
          </a:p>
          <a:p>
            <a:pPr lvl="1"/>
            <a:r>
              <a:rPr lang="en-US" sz="2000" dirty="0"/>
              <a:t>Combined we bring a background of 40+ years of coaching experience into the 2024 season.</a:t>
            </a:r>
          </a:p>
          <a:p>
            <a:pPr lvl="1"/>
            <a:r>
              <a:rPr lang="en-US" sz="2000" dirty="0"/>
              <a:t>We specialize in different areas and share our knowledge about our positions with one another constantly!</a:t>
            </a:r>
          </a:p>
          <a:p>
            <a:pPr lvl="1"/>
            <a:endParaRPr lang="en-US" sz="2000" dirty="0"/>
          </a:p>
          <a:p>
            <a:pPr marL="0" lvl="1" indent="0" algn="ctr">
              <a:buNone/>
            </a:pPr>
            <a:r>
              <a:rPr lang="en-US" sz="2000" b="1" i="1" dirty="0"/>
              <a:t>Please pull out your phones at this time to save your coach's number!</a:t>
            </a:r>
          </a:p>
          <a:p>
            <a:pPr lvl="1"/>
            <a:endParaRPr lang="en-US" sz="2000" dirty="0"/>
          </a:p>
          <a:p>
            <a:pPr lvl="1"/>
            <a:endParaRPr lang="en-US" sz="2000" dirty="0"/>
          </a:p>
        </p:txBody>
      </p:sp>
    </p:spTree>
    <p:extLst>
      <p:ext uri="{BB962C8B-B14F-4D97-AF65-F5344CB8AC3E}">
        <p14:creationId xmlns:p14="http://schemas.microsoft.com/office/powerpoint/2010/main" val="3540066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B7CC3BB4-8536-4DBC-A194-D8AAF56C4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D7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8861BA-F4A1-E9E7-A0C0-C24F2CA49A3F}"/>
              </a:ext>
            </a:extLst>
          </p:cNvPr>
          <p:cNvSpPr/>
          <p:nvPr/>
        </p:nvSpPr>
        <p:spPr>
          <a:xfrm>
            <a:off x="5323114" y="1706880"/>
            <a:ext cx="3706626" cy="2870662"/>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5200" b="0" cap="none" spc="-120" dirty="0">
                <a:ln w="0"/>
                <a:solidFill>
                  <a:srgbClr val="FFFFFF"/>
                </a:solidFill>
                <a:effectLst>
                  <a:outerShdw blurRad="38100" dist="19050" dir="2700000" algn="tl" rotWithShape="0">
                    <a:schemeClr val="dk1">
                      <a:alpha val="40000"/>
                    </a:schemeClr>
                  </a:outerShdw>
                </a:effectLst>
                <a:latin typeface="+mj-lt"/>
                <a:ea typeface="+mj-ea"/>
                <a:cs typeface="+mj-cs"/>
              </a:rPr>
              <a:t>TENTATIVELY</a:t>
            </a:r>
          </a:p>
          <a:p>
            <a:pPr defTabSz="914400">
              <a:lnSpc>
                <a:spcPct val="80000"/>
              </a:lnSpc>
              <a:spcBef>
                <a:spcPct val="0"/>
              </a:spcBef>
              <a:spcAft>
                <a:spcPts val="600"/>
              </a:spcAft>
            </a:pPr>
            <a:endParaRPr lang="en-US" sz="5200" b="0" cap="none" spc="-120" dirty="0">
              <a:ln w="0"/>
              <a:solidFill>
                <a:srgbClr val="FFFFFF"/>
              </a:solidFill>
              <a:effectLst>
                <a:outerShdw blurRad="38100" dist="19050" dir="2700000" algn="tl" rotWithShape="0">
                  <a:schemeClr val="dk1">
                    <a:alpha val="40000"/>
                  </a:schemeClr>
                </a:outerShdw>
              </a:effectLst>
              <a:latin typeface="+mj-lt"/>
              <a:ea typeface="+mj-ea"/>
              <a:cs typeface="+mj-cs"/>
            </a:endParaRPr>
          </a:p>
          <a:p>
            <a:pPr defTabSz="914400">
              <a:lnSpc>
                <a:spcPct val="80000"/>
              </a:lnSpc>
              <a:spcBef>
                <a:spcPct val="0"/>
              </a:spcBef>
              <a:spcAft>
                <a:spcPts val="600"/>
              </a:spcAft>
            </a:pPr>
            <a:r>
              <a:rPr lang="en-US" sz="5200" b="0" cap="none" spc="-120" dirty="0">
                <a:ln w="0"/>
                <a:solidFill>
                  <a:srgbClr val="FFFFFF"/>
                </a:solidFill>
                <a:effectLst>
                  <a:outerShdw blurRad="38100" dist="19050" dir="2700000" algn="tl" rotWithShape="0">
                    <a:schemeClr val="dk1">
                      <a:alpha val="40000"/>
                    </a:schemeClr>
                  </a:outerShdw>
                </a:effectLst>
                <a:latin typeface="+mj-lt"/>
                <a:ea typeface="+mj-ea"/>
                <a:cs typeface="+mj-cs"/>
              </a:rPr>
              <a:t>Saturday, June 1st 2024</a:t>
            </a:r>
          </a:p>
        </p:txBody>
      </p:sp>
      <p:pic>
        <p:nvPicPr>
          <p:cNvPr id="3" name="Picture 2" descr="A yellow sign with blue text&#10;&#10;Description automatically generated">
            <a:extLst>
              <a:ext uri="{FF2B5EF4-FFF2-40B4-BE49-F238E27FC236}">
                <a16:creationId xmlns:a16="http://schemas.microsoft.com/office/drawing/2014/main" id="{9046E48D-E86E-C77A-0A8B-1B283E4ACFA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1285"/>
          <a:stretch/>
        </p:blipFill>
        <p:spPr>
          <a:xfrm rot="5400000">
            <a:off x="58447" y="1069532"/>
            <a:ext cx="5581878" cy="4718936"/>
          </a:xfrm>
          <a:prstGeom prst="rect">
            <a:avLst/>
          </a:prstGeom>
        </p:spPr>
      </p:pic>
    </p:spTree>
    <p:extLst>
      <p:ext uri="{BB962C8B-B14F-4D97-AF65-F5344CB8AC3E}">
        <p14:creationId xmlns:p14="http://schemas.microsoft.com/office/powerpoint/2010/main" val="1237175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Want to Help?!?</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6" y="1916169"/>
            <a:ext cx="6388274" cy="3473624"/>
          </a:xfrm>
          <a:prstGeom prst="rect">
            <a:avLst/>
          </a:prstGeom>
        </p:spPr>
      </p:pic>
    </p:spTree>
    <p:extLst>
      <p:ext uri="{BB962C8B-B14F-4D97-AF65-F5344CB8AC3E}">
        <p14:creationId xmlns:p14="http://schemas.microsoft.com/office/powerpoint/2010/main" val="2450901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2918" y="936711"/>
            <a:ext cx="2241198" cy="4984578"/>
          </a:xfrm>
        </p:spPr>
        <p:txBody>
          <a:bodyPr>
            <a:normAutofit/>
          </a:bodyPr>
          <a:lstStyle/>
          <a:p>
            <a:r>
              <a:rPr lang="en-US" sz="3800" dirty="0">
                <a:solidFill>
                  <a:srgbClr val="FFFFFF"/>
                </a:solidFill>
              </a:rPr>
              <a:t>P</a:t>
            </a:r>
            <a:r>
              <a:rPr lang="en-US" sz="3800" b="1" dirty="0">
                <a:solidFill>
                  <a:srgbClr val="FFFFFF"/>
                </a:solidFill>
              </a:rPr>
              <a:t>arent Volunteers Needed! </a:t>
            </a:r>
          </a:p>
        </p:txBody>
      </p:sp>
      <p:sp>
        <p:nvSpPr>
          <p:cNvPr id="3" name="Content Placeholder 2"/>
          <p:cNvSpPr>
            <a:spLocks noGrp="1"/>
          </p:cNvSpPr>
          <p:nvPr>
            <p:ph idx="1"/>
          </p:nvPr>
        </p:nvSpPr>
        <p:spPr>
          <a:xfrm>
            <a:off x="3460791" y="936711"/>
            <a:ext cx="5111994" cy="4984578"/>
          </a:xfrm>
        </p:spPr>
        <p:txBody>
          <a:bodyPr anchor="ctr">
            <a:normAutofit/>
          </a:bodyPr>
          <a:lstStyle/>
          <a:p>
            <a:r>
              <a:rPr lang="en-US" sz="1700" b="1" dirty="0"/>
              <a:t>Team Mom’s/Dad’s </a:t>
            </a:r>
          </a:p>
          <a:p>
            <a:pPr lvl="1"/>
            <a:r>
              <a:rPr lang="en-US" sz="1700" dirty="0"/>
              <a:t>Responsibilities to include:</a:t>
            </a:r>
          </a:p>
          <a:p>
            <a:pPr lvl="2"/>
            <a:r>
              <a:rPr lang="en-US" sz="1700" dirty="0"/>
              <a:t>Assisting coaches with communication to parents </a:t>
            </a:r>
          </a:p>
          <a:p>
            <a:pPr lvl="2"/>
            <a:r>
              <a:rPr lang="en-US" sz="1700" dirty="0"/>
              <a:t>Make dinner reservations or plans at overnight tournaments for the group</a:t>
            </a:r>
          </a:p>
          <a:p>
            <a:pPr lvl="2"/>
            <a:r>
              <a:rPr lang="en-US" sz="1700" dirty="0"/>
              <a:t>Organize team activities and or bonding experiences beyond practices/tournaments</a:t>
            </a:r>
          </a:p>
          <a:p>
            <a:pPr lvl="2"/>
            <a:endParaRPr lang="en-US" sz="1700" dirty="0"/>
          </a:p>
          <a:p>
            <a:r>
              <a:rPr lang="en-US" sz="1700" b="1" dirty="0"/>
              <a:t>Fundraising Committee/Volunteers</a:t>
            </a:r>
          </a:p>
          <a:p>
            <a:pPr lvl="1"/>
            <a:r>
              <a:rPr lang="en-US" sz="1700" dirty="0"/>
              <a:t>Responsibilities to include:</a:t>
            </a:r>
          </a:p>
          <a:p>
            <a:pPr lvl="2"/>
            <a:r>
              <a:rPr lang="en-US" sz="1700" dirty="0"/>
              <a:t>Organize and collect orders</a:t>
            </a:r>
          </a:p>
          <a:p>
            <a:pPr lvl="2"/>
            <a:r>
              <a:rPr lang="en-US" sz="1700" dirty="0"/>
              <a:t>Complete master spreadsheets for simple ordering</a:t>
            </a:r>
          </a:p>
          <a:p>
            <a:pPr lvl="2"/>
            <a:r>
              <a:rPr lang="en-US" sz="1700" dirty="0"/>
              <a:t>Separate/Organize orders per team/player when products come in for easy distribution</a:t>
            </a:r>
          </a:p>
          <a:p>
            <a:pPr marL="0" lvl="2" indent="0">
              <a:buNone/>
            </a:pPr>
            <a:endParaRPr lang="en-US" sz="1700" dirty="0"/>
          </a:p>
          <a:p>
            <a:pPr lvl="2"/>
            <a:endParaRPr lang="en-US" sz="1700" dirty="0"/>
          </a:p>
        </p:txBody>
      </p:sp>
    </p:spTree>
    <p:extLst>
      <p:ext uri="{BB962C8B-B14F-4D97-AF65-F5344CB8AC3E}">
        <p14:creationId xmlns:p14="http://schemas.microsoft.com/office/powerpoint/2010/main" val="3591998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Times New Roman"/>
              </a:rPr>
              <a:t>IMPORTANT DATES/REMINDERS</a:t>
            </a:r>
            <a:endParaRPr lang="en-US" sz="36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5" y="1916169"/>
            <a:ext cx="6200073" cy="3371290"/>
          </a:xfrm>
          <a:prstGeom prst="rect">
            <a:avLst/>
          </a:prstGeom>
        </p:spPr>
      </p:pic>
    </p:spTree>
    <p:extLst>
      <p:ext uri="{BB962C8B-B14F-4D97-AF65-F5344CB8AC3E}">
        <p14:creationId xmlns:p14="http://schemas.microsoft.com/office/powerpoint/2010/main" val="2718584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6335" y="67271"/>
            <a:ext cx="4922045" cy="1658198"/>
          </a:xfrm>
        </p:spPr>
        <p:txBody>
          <a:bodyPr>
            <a:normAutofit/>
          </a:bodyPr>
          <a:lstStyle/>
          <a:p>
            <a:r>
              <a:rPr lang="en-US" sz="4400" dirty="0">
                <a:solidFill>
                  <a:srgbClr val="714F46"/>
                </a:solidFill>
              </a:rPr>
              <a:t>Upcoming and Important Dates…</a:t>
            </a:r>
          </a:p>
        </p:txBody>
      </p:sp>
      <p:pic>
        <p:nvPicPr>
          <p:cNvPr id="17" name="Picture 16" descr="Calendar on table">
            <a:extLst>
              <a:ext uri="{FF2B5EF4-FFF2-40B4-BE49-F238E27FC236}">
                <a16:creationId xmlns:a16="http://schemas.microsoft.com/office/drawing/2014/main" id="{94550E1E-4E70-24B0-E5F1-0C9FDA8B8357}"/>
              </a:ext>
            </a:extLst>
          </p:cNvPr>
          <p:cNvPicPr>
            <a:picLocks noChangeAspect="1"/>
          </p:cNvPicPr>
          <p:nvPr/>
        </p:nvPicPr>
        <p:blipFill rotWithShape="1">
          <a:blip r:embed="rId2"/>
          <a:srcRect l="18048" r="52215" b="-2"/>
          <a:stretch/>
        </p:blipFill>
        <p:spPr>
          <a:xfrm>
            <a:off x="20" y="-6418"/>
            <a:ext cx="3058077" cy="6864418"/>
          </a:xfrm>
          <a:prstGeom prst="rect">
            <a:avLst/>
          </a:prstGeom>
        </p:spPr>
      </p:pic>
      <p:sp>
        <p:nvSpPr>
          <p:cNvPr id="4" name="Content Placeholder 3">
            <a:extLst>
              <a:ext uri="{FF2B5EF4-FFF2-40B4-BE49-F238E27FC236}">
                <a16:creationId xmlns:a16="http://schemas.microsoft.com/office/drawing/2014/main" id="{64405C1D-F714-6F51-0BA4-4ED147EC143E}"/>
              </a:ext>
            </a:extLst>
          </p:cNvPr>
          <p:cNvSpPr>
            <a:spLocks noGrp="1"/>
          </p:cNvSpPr>
          <p:nvPr>
            <p:ph idx="1"/>
          </p:nvPr>
        </p:nvSpPr>
        <p:spPr>
          <a:xfrm>
            <a:off x="3488125" y="1518458"/>
            <a:ext cx="5195904" cy="4854633"/>
          </a:xfrm>
        </p:spPr>
        <p:txBody>
          <a:bodyPr>
            <a:normAutofit/>
          </a:bodyPr>
          <a:lstStyle/>
          <a:p>
            <a:pPr marL="0" indent="0">
              <a:buNone/>
            </a:pPr>
            <a:r>
              <a:rPr lang="en-US" sz="1700" b="1" dirty="0"/>
              <a:t>Monday, 12/11</a:t>
            </a:r>
            <a:r>
              <a:rPr lang="en-US" sz="1700" dirty="0"/>
              <a:t> </a:t>
            </a:r>
          </a:p>
          <a:p>
            <a:pPr lvl="1"/>
            <a:r>
              <a:rPr lang="en-US" sz="1700" dirty="0"/>
              <a:t>        * $50 Ball Deposit due </a:t>
            </a:r>
          </a:p>
          <a:p>
            <a:pPr marL="0" indent="0">
              <a:buNone/>
            </a:pPr>
            <a:r>
              <a:rPr lang="en-US" sz="1700" b="1" dirty="0"/>
              <a:t>Thursday, 12/21</a:t>
            </a:r>
          </a:p>
          <a:p>
            <a:r>
              <a:rPr lang="en-US" sz="1700" b="1" dirty="0"/>
              <a:t>            </a:t>
            </a:r>
            <a:r>
              <a:rPr lang="en-US" sz="1700" dirty="0"/>
              <a:t>* </a:t>
            </a:r>
            <a:r>
              <a:rPr lang="en-US" sz="1700" dirty="0" err="1"/>
              <a:t>Spiritwear</a:t>
            </a:r>
            <a:r>
              <a:rPr lang="en-US" sz="1700" dirty="0"/>
              <a:t> Orders Due!!!</a:t>
            </a:r>
          </a:p>
          <a:p>
            <a:pPr marL="0" lvl="1" indent="0">
              <a:buNone/>
            </a:pPr>
            <a:r>
              <a:rPr lang="en-US" sz="1700" b="1" dirty="0"/>
              <a:t>Friday, 12/23</a:t>
            </a:r>
          </a:p>
          <a:p>
            <a:pPr marL="0" lvl="1" indent="0">
              <a:buNone/>
            </a:pPr>
            <a:r>
              <a:rPr lang="en-US" sz="1700" dirty="0"/>
              <a:t>             * Popcorn fundraiser over at 12:00am </a:t>
            </a:r>
          </a:p>
          <a:p>
            <a:pPr marL="0" lvl="1" indent="0">
              <a:buNone/>
            </a:pPr>
            <a:r>
              <a:rPr lang="en-US" sz="1700" b="1" dirty="0"/>
              <a:t>Saturday, 1/6</a:t>
            </a:r>
          </a:p>
          <a:p>
            <a:pPr marL="0" lvl="1" indent="0">
              <a:buNone/>
            </a:pPr>
            <a:r>
              <a:rPr lang="en-US" sz="1700" dirty="0"/>
              <a:t>              * Picture/Media Day – St. Johns all teams</a:t>
            </a:r>
          </a:p>
          <a:p>
            <a:pPr marL="0" lvl="1" indent="0">
              <a:buNone/>
            </a:pPr>
            <a:r>
              <a:rPr lang="en-US" sz="1700" b="1" dirty="0"/>
              <a:t>Monday, 1/8</a:t>
            </a:r>
          </a:p>
          <a:p>
            <a:pPr marL="0" lvl="1" indent="0">
              <a:buNone/>
            </a:pPr>
            <a:r>
              <a:rPr lang="en-US" sz="1700" dirty="0"/>
              <a:t>              * January Dues DUE</a:t>
            </a:r>
          </a:p>
          <a:p>
            <a:pPr marL="0" lvl="1" indent="0">
              <a:buNone/>
            </a:pPr>
            <a:r>
              <a:rPr lang="en-US" sz="1700" b="1" dirty="0"/>
              <a:t>Friday,  1/12</a:t>
            </a:r>
          </a:p>
          <a:p>
            <a:pPr marL="0" lvl="1" indent="0">
              <a:buNone/>
            </a:pPr>
            <a:r>
              <a:rPr lang="en-US" sz="1700" dirty="0"/>
              <a:t>              * Deposit made </a:t>
            </a:r>
          </a:p>
          <a:p>
            <a:pPr marL="0" lvl="1" indent="0">
              <a:buNone/>
            </a:pPr>
            <a:r>
              <a:rPr lang="en-US" sz="1700" b="1" dirty="0"/>
              <a:t>Monday, 1/22</a:t>
            </a:r>
          </a:p>
          <a:p>
            <a:pPr marL="0" lvl="1" indent="0">
              <a:buNone/>
            </a:pPr>
            <a:r>
              <a:rPr lang="en-US" sz="1700" dirty="0"/>
              <a:t>              * </a:t>
            </a:r>
            <a:r>
              <a:rPr lang="en-US" sz="1700" dirty="0" err="1"/>
              <a:t>Applelicious</a:t>
            </a:r>
            <a:r>
              <a:rPr lang="en-US" sz="1700" dirty="0"/>
              <a:t> fundraiser due  (2/12 DELIVERY)</a:t>
            </a:r>
          </a:p>
        </p:txBody>
      </p:sp>
    </p:spTree>
    <p:extLst>
      <p:ext uri="{BB962C8B-B14F-4D97-AF65-F5344CB8AC3E}">
        <p14:creationId xmlns:p14="http://schemas.microsoft.com/office/powerpoint/2010/main" val="210146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23" y="639763"/>
            <a:ext cx="2998270" cy="5492750"/>
          </a:xfrm>
        </p:spPr>
        <p:txBody>
          <a:bodyPr>
            <a:normAutofit/>
          </a:bodyPr>
          <a:lstStyle/>
          <a:p>
            <a:r>
              <a:rPr lang="en-US" sz="5200">
                <a:solidFill>
                  <a:srgbClr val="FFFFFF"/>
                </a:solidFill>
              </a:rPr>
              <a:t>Don’t Forget To</a:t>
            </a:r>
          </a:p>
        </p:txBody>
      </p:sp>
      <p:graphicFrame>
        <p:nvGraphicFramePr>
          <p:cNvPr id="12" name="Content Placeholder 2">
            <a:extLst>
              <a:ext uri="{FF2B5EF4-FFF2-40B4-BE49-F238E27FC236}">
                <a16:creationId xmlns:a16="http://schemas.microsoft.com/office/drawing/2014/main" id="{8C1E55D4-B077-9F2F-836D-71D8C2D1A790}"/>
              </a:ext>
            </a:extLst>
          </p:cNvPr>
          <p:cNvGraphicFramePr/>
          <p:nvPr>
            <p:extLst>
              <p:ext uri="{D42A27DB-BD31-4B8C-83A1-F6EECF244321}">
                <p14:modId xmlns:p14="http://schemas.microsoft.com/office/powerpoint/2010/main" val="1488932488"/>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483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Questions???</a:t>
            </a:r>
            <a:endParaRPr lang="en-US" sz="440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6" y="1916169"/>
            <a:ext cx="6388274" cy="3473624"/>
          </a:xfrm>
          <a:prstGeom prst="rect">
            <a:avLst/>
          </a:prstGeom>
        </p:spPr>
      </p:pic>
    </p:spTree>
    <p:extLst>
      <p:ext uri="{BB962C8B-B14F-4D97-AF65-F5344CB8AC3E}">
        <p14:creationId xmlns:p14="http://schemas.microsoft.com/office/powerpoint/2010/main" val="2950475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
            <a:ext cx="9143999" cy="68580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Pitt United </a:t>
            </a:r>
            <a:endParaRPr lang="en-US" sz="44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Girls Volleyball Club</a:t>
            </a: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44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rPr>
              <a:t>Thank you for being here today!</a:t>
            </a:r>
            <a:endParaRPr lang="en-US" sz="4000" dirty="0">
              <a:effectLst/>
              <a:latin typeface="Cambria"/>
              <a:ea typeface="ＭＳ 明朝"/>
              <a:cs typeface="Times New Roman"/>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a:p>
            <a:pPr marL="0" marR="0" algn="ctr">
              <a:lnSpc>
                <a:spcPct val="150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100" b="1" spc="300" dirty="0">
              <a:ln w="11430" cap="flat" cmpd="sng" algn="ctr">
                <a:solidFill>
                  <a:srgbClr val="F4F6F9"/>
                </a:solidFill>
                <a:prstDash val="solid"/>
                <a:miter lim="0"/>
              </a:ln>
              <a:gradFill>
                <a:gsLst>
                  <a:gs pos="10000">
                    <a:srgbClr val="6399ED"/>
                  </a:gs>
                  <a:gs pos="75000">
                    <a:srgbClr val="235B9F"/>
                  </a:gs>
                </a:gsLst>
                <a:lin ang="5400000" scaled="0"/>
              </a:gradFill>
              <a:effectLst>
                <a:glow rad="45504">
                  <a:schemeClr val="accent1">
                    <a:satMod val="220000"/>
                    <a:alpha val="35000"/>
                  </a:schemeClr>
                </a:glow>
              </a:effectLst>
              <a:latin typeface="Cambria"/>
              <a:ea typeface="ＭＳ 明朝"/>
              <a:cs typeface="Cambri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0076" y="1916169"/>
            <a:ext cx="6388274" cy="3473624"/>
          </a:xfrm>
          <a:prstGeom prst="rect">
            <a:avLst/>
          </a:prstGeom>
        </p:spPr>
      </p:pic>
    </p:spTree>
    <p:extLst>
      <p:ext uri="{BB962C8B-B14F-4D97-AF65-F5344CB8AC3E}">
        <p14:creationId xmlns:p14="http://schemas.microsoft.com/office/powerpoint/2010/main" val="428108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9" name="Rectangle 98">
            <a:extLst>
              <a:ext uri="{FF2B5EF4-FFF2-40B4-BE49-F238E27FC236}">
                <a16:creationId xmlns:a16="http://schemas.microsoft.com/office/drawing/2014/main" id="{B7CC3BB4-8536-4DBC-A194-D8AAF56C4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74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113555" y="680631"/>
            <a:ext cx="3635828" cy="3032387"/>
          </a:xfrm>
        </p:spPr>
        <p:txBody>
          <a:bodyPr vert="horz" lIns="91440" tIns="45720" rIns="91440" bIns="45720" rtlCol="0" anchor="b">
            <a:normAutofit fontScale="90000"/>
          </a:bodyPr>
          <a:lstStyle/>
          <a:p>
            <a:pPr>
              <a:lnSpc>
                <a:spcPct val="80000"/>
              </a:lnSpc>
            </a:pPr>
            <a:r>
              <a:rPr lang="en-US" sz="4400" dirty="0">
                <a:solidFill>
                  <a:srgbClr val="FFFFFF"/>
                </a:solidFill>
              </a:rPr>
              <a:t>Club Director</a:t>
            </a:r>
            <a:br>
              <a:rPr lang="en-US" sz="4400" dirty="0">
                <a:solidFill>
                  <a:srgbClr val="FFFFFF"/>
                </a:solidFill>
              </a:rPr>
            </a:br>
            <a:br>
              <a:rPr lang="en-US" sz="4400" dirty="0">
                <a:solidFill>
                  <a:srgbClr val="FFFFFF"/>
                </a:solidFill>
              </a:rPr>
            </a:br>
            <a:r>
              <a:rPr lang="en-US" sz="4400" dirty="0">
                <a:solidFill>
                  <a:srgbClr val="FFFFFF"/>
                </a:solidFill>
              </a:rPr>
              <a:t>Amanda Mullen</a:t>
            </a:r>
            <a:br>
              <a:rPr lang="en-US" sz="4400" dirty="0">
                <a:solidFill>
                  <a:srgbClr val="FFFFFF"/>
                </a:solidFill>
              </a:rPr>
            </a:br>
            <a:br>
              <a:rPr lang="en-US" sz="4400" dirty="0">
                <a:solidFill>
                  <a:srgbClr val="FFFFFF"/>
                </a:solidFill>
              </a:rPr>
            </a:br>
            <a:r>
              <a:rPr lang="en-US" sz="4400" dirty="0">
                <a:solidFill>
                  <a:srgbClr val="FFFFFF"/>
                </a:solidFill>
              </a:rPr>
              <a:t>724-766-3180</a:t>
            </a:r>
            <a:br>
              <a:rPr lang="en-US" sz="4400" dirty="0">
                <a:solidFill>
                  <a:srgbClr val="FFFFFF"/>
                </a:solidFill>
              </a:rPr>
            </a:br>
            <a:r>
              <a:rPr lang="en-US" sz="2800" dirty="0">
                <a:solidFill>
                  <a:srgbClr val="FFFFFF"/>
                </a:solidFill>
              </a:rPr>
              <a:t>*Please not after 8:00pm*</a:t>
            </a:r>
            <a:endParaRPr lang="en-US" sz="4400" dirty="0">
              <a:solidFill>
                <a:srgbClr val="FFFFFF"/>
              </a:solidFill>
            </a:endParaRPr>
          </a:p>
        </p:txBody>
      </p:sp>
      <p:pic>
        <p:nvPicPr>
          <p:cNvPr id="3" name="Picture 2" descr="A person holding a ball&#10;&#10;Description automatically generated with medium confidence">
            <a:extLst>
              <a:ext uri="{FF2B5EF4-FFF2-40B4-BE49-F238E27FC236}">
                <a16:creationId xmlns:a16="http://schemas.microsoft.com/office/drawing/2014/main" id="{73FFD3EA-A668-5D2B-C121-262E0B97A49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373" b="4808"/>
          <a:stretch/>
        </p:blipFill>
        <p:spPr>
          <a:xfrm>
            <a:off x="293716" y="164870"/>
            <a:ext cx="4425223" cy="6528259"/>
          </a:xfrm>
          <a:prstGeom prst="rect">
            <a:avLst/>
          </a:prstGeom>
        </p:spPr>
      </p:pic>
    </p:spTree>
    <p:extLst>
      <p:ext uri="{BB962C8B-B14F-4D97-AF65-F5344CB8AC3E}">
        <p14:creationId xmlns:p14="http://schemas.microsoft.com/office/powerpoint/2010/main" val="415212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person holding a ball&#10;&#10;Description automatically generated with medium confidence">
            <a:extLst>
              <a:ext uri="{FF2B5EF4-FFF2-40B4-BE49-F238E27FC236}">
                <a16:creationId xmlns:a16="http://schemas.microsoft.com/office/drawing/2014/main" id="{414644DF-03C6-1582-5CFE-128D86FFD2F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0889" t="9294" r="14659" b="7798"/>
          <a:stretch/>
        </p:blipFill>
        <p:spPr>
          <a:xfrm>
            <a:off x="0" y="-41565"/>
            <a:ext cx="4693920" cy="6969555"/>
          </a:xfrm>
          <a:prstGeom prst="rect">
            <a:avLst/>
          </a:prstGeom>
        </p:spPr>
      </p:pic>
      <p:sp>
        <p:nvSpPr>
          <p:cNvPr id="26" name="Rectangle 14">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rgbClr val="384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AE9AB-EE01-4D09-B40B-BC8F363B1F0A}"/>
              </a:ext>
            </a:extLst>
          </p:cNvPr>
          <p:cNvSpPr>
            <a:spLocks noGrp="1"/>
          </p:cNvSpPr>
          <p:nvPr>
            <p:ph type="title"/>
          </p:nvPr>
        </p:nvSpPr>
        <p:spPr>
          <a:xfrm>
            <a:off x="5916825" y="677086"/>
            <a:ext cx="3227155" cy="3797259"/>
          </a:xfrm>
        </p:spPr>
        <p:txBody>
          <a:bodyPr anchor="b">
            <a:noAutofit/>
          </a:bodyPr>
          <a:lstStyle/>
          <a:p>
            <a:r>
              <a:rPr lang="en-US" sz="3600" dirty="0">
                <a:solidFill>
                  <a:srgbClr val="FFFFFF"/>
                </a:solidFill>
              </a:rPr>
              <a:t>Assistant </a:t>
            </a:r>
            <a:br>
              <a:rPr lang="en-US" sz="3600" dirty="0">
                <a:solidFill>
                  <a:srgbClr val="FFFFFF"/>
                </a:solidFill>
              </a:rPr>
            </a:br>
            <a:br>
              <a:rPr lang="en-US" sz="3600" dirty="0">
                <a:solidFill>
                  <a:srgbClr val="FFFFFF"/>
                </a:solidFill>
              </a:rPr>
            </a:br>
            <a:r>
              <a:rPr lang="en-US" sz="3600" dirty="0">
                <a:solidFill>
                  <a:srgbClr val="FFFFFF"/>
                </a:solidFill>
              </a:rPr>
              <a:t>Club Director</a:t>
            </a:r>
            <a:br>
              <a:rPr lang="en-US" sz="3600" dirty="0">
                <a:solidFill>
                  <a:srgbClr val="FFFFFF"/>
                </a:solidFill>
              </a:rPr>
            </a:br>
            <a:br>
              <a:rPr lang="en-US" sz="3600" dirty="0">
                <a:solidFill>
                  <a:srgbClr val="FFFFFF"/>
                </a:solidFill>
              </a:rPr>
            </a:br>
            <a:r>
              <a:rPr lang="en-US" sz="3600" dirty="0">
                <a:solidFill>
                  <a:srgbClr val="FFFFFF"/>
                </a:solidFill>
              </a:rPr>
              <a:t>Shannon Locke</a:t>
            </a:r>
            <a:br>
              <a:rPr lang="en-US" sz="3600" dirty="0">
                <a:solidFill>
                  <a:srgbClr val="FFFFFF"/>
                </a:solidFill>
              </a:rPr>
            </a:br>
            <a:br>
              <a:rPr lang="en-US" sz="3600" dirty="0">
                <a:solidFill>
                  <a:srgbClr val="FFFFFF"/>
                </a:solidFill>
              </a:rPr>
            </a:br>
            <a:r>
              <a:rPr lang="en-US" sz="3600" dirty="0">
                <a:solidFill>
                  <a:srgbClr val="FFFFFF"/>
                </a:solidFill>
              </a:rPr>
              <a:t>724-816-7497</a:t>
            </a:r>
            <a:br>
              <a:rPr lang="en-US" sz="3600" dirty="0">
                <a:solidFill>
                  <a:srgbClr val="FFFFFF"/>
                </a:solidFill>
              </a:rPr>
            </a:br>
            <a:r>
              <a:rPr lang="en-US" sz="2400" dirty="0">
                <a:solidFill>
                  <a:srgbClr val="FFFFFF"/>
                </a:solidFill>
              </a:rPr>
              <a:t>*Please not after 8:00pm*</a:t>
            </a:r>
          </a:p>
        </p:txBody>
      </p:sp>
    </p:spTree>
    <p:extLst>
      <p:ext uri="{BB962C8B-B14F-4D97-AF65-F5344CB8AC3E}">
        <p14:creationId xmlns:p14="http://schemas.microsoft.com/office/powerpoint/2010/main" val="20150059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3264C4B2-1564-43CF-BEDC-B28972E0D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5" y="0"/>
            <a:ext cx="9151715" cy="6858000"/>
          </a:xfrm>
          <a:prstGeom prst="rect">
            <a:avLst/>
          </a:prstGeom>
          <a:solidFill>
            <a:srgbClr val="5F6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252452"/>
            <a:ext cx="4378572" cy="3181156"/>
          </a:xfrm>
        </p:spPr>
        <p:txBody>
          <a:bodyPr vert="horz" lIns="91440" tIns="45720" rIns="91440" bIns="45720" rtlCol="0" anchor="b">
            <a:normAutofit fontScale="90000"/>
          </a:bodyPr>
          <a:lstStyle/>
          <a:p>
            <a:pPr>
              <a:lnSpc>
                <a:spcPct val="80000"/>
              </a:lnSpc>
            </a:pPr>
            <a:r>
              <a:rPr lang="en-US" kern="1200" spc="-120" baseline="0" dirty="0">
                <a:solidFill>
                  <a:srgbClr val="FFFFFF"/>
                </a:solidFill>
                <a:latin typeface="+mj-lt"/>
                <a:ea typeface="+mj-ea"/>
                <a:cs typeface="+mj-cs"/>
              </a:rPr>
              <a:t>13s Coach</a:t>
            </a:r>
            <a:br>
              <a:rPr lang="en-US" kern="1200" spc="-120" baseline="0" dirty="0">
                <a:solidFill>
                  <a:srgbClr val="FFFFFF"/>
                </a:solidFill>
                <a:latin typeface="+mj-lt"/>
                <a:ea typeface="+mj-ea"/>
                <a:cs typeface="+mj-cs"/>
              </a:rPr>
            </a:br>
            <a:br>
              <a:rPr lang="en-US" kern="1200" spc="-120" baseline="0" dirty="0">
                <a:solidFill>
                  <a:srgbClr val="FFFFFF"/>
                </a:solidFill>
                <a:latin typeface="+mj-lt"/>
                <a:ea typeface="+mj-ea"/>
                <a:cs typeface="+mj-cs"/>
              </a:rPr>
            </a:br>
            <a:r>
              <a:rPr lang="en-US" kern="1200" spc="-120" baseline="0" dirty="0">
                <a:solidFill>
                  <a:srgbClr val="FFFFFF"/>
                </a:solidFill>
                <a:latin typeface="+mj-lt"/>
                <a:ea typeface="+mj-ea"/>
                <a:cs typeface="+mj-cs"/>
              </a:rPr>
              <a:t>Heather Richendrfer</a:t>
            </a:r>
            <a:br>
              <a:rPr lang="en-US" kern="1200" spc="-120" baseline="0" dirty="0">
                <a:solidFill>
                  <a:srgbClr val="FFFFFF"/>
                </a:solidFill>
                <a:latin typeface="+mj-lt"/>
                <a:ea typeface="+mj-ea"/>
                <a:cs typeface="+mj-cs"/>
              </a:rPr>
            </a:br>
            <a:br>
              <a:rPr lang="en-US" kern="1200" spc="-120" baseline="0" dirty="0">
                <a:solidFill>
                  <a:srgbClr val="FFFFFF"/>
                </a:solidFill>
                <a:latin typeface="+mj-lt"/>
                <a:ea typeface="+mj-ea"/>
                <a:cs typeface="+mj-cs"/>
              </a:rPr>
            </a:br>
            <a:r>
              <a:rPr lang="en-US" kern="1200" spc="-120" baseline="0" dirty="0">
                <a:solidFill>
                  <a:srgbClr val="FFFFFF"/>
                </a:solidFill>
                <a:latin typeface="+mj-lt"/>
                <a:ea typeface="+mj-ea"/>
                <a:cs typeface="+mj-cs"/>
              </a:rPr>
              <a:t>717-676-8688</a:t>
            </a:r>
          </a:p>
        </p:txBody>
      </p:sp>
      <p:pic>
        <p:nvPicPr>
          <p:cNvPr id="9" name="Content Placeholder 8" descr="A picture containing text, picture frame&#10;&#10;Description automatically generated">
            <a:extLst>
              <a:ext uri="{FF2B5EF4-FFF2-40B4-BE49-F238E27FC236}">
                <a16:creationId xmlns:a16="http://schemas.microsoft.com/office/drawing/2014/main" id="{76BD8021-8E05-AFEE-0426-C2F8BD301C3D}"/>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7978" r="8228" b="2983"/>
          <a:stretch/>
        </p:blipFill>
        <p:spPr>
          <a:xfrm>
            <a:off x="4306529" y="444730"/>
            <a:ext cx="4750884" cy="6145877"/>
          </a:xfrm>
        </p:spPr>
      </p:pic>
    </p:spTree>
    <p:extLst>
      <p:ext uri="{BB962C8B-B14F-4D97-AF65-F5344CB8AC3E}">
        <p14:creationId xmlns:p14="http://schemas.microsoft.com/office/powerpoint/2010/main" val="290404002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64C4B2-1564-43CF-BEDC-B28972E0D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5" y="0"/>
            <a:ext cx="9151715" cy="6858000"/>
          </a:xfrm>
          <a:prstGeom prst="rect">
            <a:avLst/>
          </a:prstGeom>
          <a:solidFill>
            <a:srgbClr val="5D5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A084F-53A2-4644-AE8A-5FF5FB62CAE3}"/>
              </a:ext>
            </a:extLst>
          </p:cNvPr>
          <p:cNvSpPr>
            <a:spLocks noGrp="1"/>
          </p:cNvSpPr>
          <p:nvPr>
            <p:ph type="ctrTitle"/>
          </p:nvPr>
        </p:nvSpPr>
        <p:spPr>
          <a:xfrm>
            <a:off x="452628" y="770467"/>
            <a:ext cx="4956722" cy="3352800"/>
          </a:xfrm>
        </p:spPr>
        <p:txBody>
          <a:bodyPr>
            <a:normAutofit/>
          </a:bodyPr>
          <a:lstStyle/>
          <a:p>
            <a:r>
              <a:rPr lang="en-US" sz="6800"/>
              <a:t>14 Red Coach</a:t>
            </a:r>
            <a:br>
              <a:rPr lang="en-US" sz="6800"/>
            </a:br>
            <a:br>
              <a:rPr lang="en-US" sz="6800"/>
            </a:br>
            <a:r>
              <a:rPr lang="en-US" sz="6800"/>
              <a:t>Cassidy Rossi</a:t>
            </a:r>
          </a:p>
        </p:txBody>
      </p:sp>
      <p:sp>
        <p:nvSpPr>
          <p:cNvPr id="3" name="Subtitle 2">
            <a:extLst>
              <a:ext uri="{FF2B5EF4-FFF2-40B4-BE49-F238E27FC236}">
                <a16:creationId xmlns:a16="http://schemas.microsoft.com/office/drawing/2014/main" id="{EC7B5C29-7569-4EB9-9A50-B5873910EC5C}"/>
              </a:ext>
            </a:extLst>
          </p:cNvPr>
          <p:cNvSpPr>
            <a:spLocks noGrp="1"/>
          </p:cNvSpPr>
          <p:nvPr>
            <p:ph type="subTitle" idx="1"/>
          </p:nvPr>
        </p:nvSpPr>
        <p:spPr>
          <a:xfrm>
            <a:off x="500634" y="4206876"/>
            <a:ext cx="4908716" cy="1645920"/>
          </a:xfrm>
        </p:spPr>
        <p:txBody>
          <a:bodyPr>
            <a:normAutofit/>
          </a:bodyPr>
          <a:lstStyle/>
          <a:p>
            <a:r>
              <a:rPr lang="en-US">
                <a:solidFill>
                  <a:srgbClr val="FFFFFF"/>
                </a:solidFill>
              </a:rPr>
              <a:t>412-291-0093</a:t>
            </a:r>
          </a:p>
        </p:txBody>
      </p:sp>
      <p:pic>
        <p:nvPicPr>
          <p:cNvPr id="5" name="Picture 4" descr="A person in a red shirt&#10;&#10;Description automatically generated">
            <a:extLst>
              <a:ext uri="{FF2B5EF4-FFF2-40B4-BE49-F238E27FC236}">
                <a16:creationId xmlns:a16="http://schemas.microsoft.com/office/drawing/2014/main" id="{24F551BB-43A8-E6F2-7720-32B74DAF3B8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2" b="9655"/>
          <a:stretch/>
        </p:blipFill>
        <p:spPr>
          <a:xfrm>
            <a:off x="5656485" y="10"/>
            <a:ext cx="3495162" cy="6864408"/>
          </a:xfrm>
          <a:prstGeom prst="rect">
            <a:avLst/>
          </a:prstGeom>
        </p:spPr>
      </p:pic>
    </p:spTree>
    <p:extLst>
      <p:ext uri="{BB962C8B-B14F-4D97-AF65-F5344CB8AC3E}">
        <p14:creationId xmlns:p14="http://schemas.microsoft.com/office/powerpoint/2010/main" val="134422201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5" y="0"/>
            <a:ext cx="9151715" cy="6858000"/>
          </a:xfrm>
          <a:prstGeom prst="rect">
            <a:avLst/>
          </a:prstGeom>
          <a:solidFill>
            <a:srgbClr val="903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1ADFC-749B-4F2B-A954-4A1C74A4929A}"/>
              </a:ext>
            </a:extLst>
          </p:cNvPr>
          <p:cNvSpPr>
            <a:spLocks noGrp="1"/>
          </p:cNvSpPr>
          <p:nvPr>
            <p:ph type="title"/>
          </p:nvPr>
        </p:nvSpPr>
        <p:spPr>
          <a:xfrm>
            <a:off x="5212934" y="1641324"/>
            <a:ext cx="3858495" cy="3352800"/>
          </a:xfrm>
        </p:spPr>
        <p:txBody>
          <a:bodyPr vert="horz" lIns="91440" tIns="45720" rIns="91440" bIns="45720" rtlCol="0" anchor="b">
            <a:normAutofit fontScale="90000"/>
          </a:bodyPr>
          <a:lstStyle/>
          <a:p>
            <a:pPr>
              <a:lnSpc>
                <a:spcPct val="80000"/>
              </a:lnSpc>
            </a:pPr>
            <a:r>
              <a:rPr lang="en-US" sz="5300" kern="1200" spc="-120" baseline="0" dirty="0">
                <a:solidFill>
                  <a:srgbClr val="FFFFFF"/>
                </a:solidFill>
                <a:latin typeface="+mj-lt"/>
                <a:ea typeface="+mj-ea"/>
                <a:cs typeface="+mj-cs"/>
              </a:rPr>
              <a:t>14 Blue Coach</a:t>
            </a:r>
            <a:br>
              <a:rPr lang="en-US" sz="5300" kern="1200" spc="-120" baseline="0" dirty="0">
                <a:solidFill>
                  <a:srgbClr val="FFFFFF"/>
                </a:solidFill>
                <a:latin typeface="+mj-lt"/>
                <a:ea typeface="+mj-ea"/>
                <a:cs typeface="+mj-cs"/>
              </a:rPr>
            </a:br>
            <a:br>
              <a:rPr lang="en-US" sz="5300" kern="1200" spc="-120" baseline="0" dirty="0">
                <a:solidFill>
                  <a:srgbClr val="FFFFFF"/>
                </a:solidFill>
                <a:latin typeface="+mj-lt"/>
                <a:ea typeface="+mj-ea"/>
                <a:cs typeface="+mj-cs"/>
              </a:rPr>
            </a:br>
            <a:r>
              <a:rPr lang="en-US" sz="5300" kern="1200" spc="-120" baseline="0" dirty="0">
                <a:solidFill>
                  <a:srgbClr val="FFFFFF"/>
                </a:solidFill>
                <a:latin typeface="+mj-lt"/>
                <a:ea typeface="+mj-ea"/>
                <a:cs typeface="+mj-cs"/>
              </a:rPr>
              <a:t>Hannah Geier </a:t>
            </a:r>
            <a:br>
              <a:rPr lang="en-US" sz="5300" kern="1200" spc="-120" baseline="0" dirty="0">
                <a:solidFill>
                  <a:srgbClr val="FFFFFF"/>
                </a:solidFill>
                <a:latin typeface="+mj-lt"/>
                <a:ea typeface="+mj-ea"/>
                <a:cs typeface="+mj-cs"/>
              </a:rPr>
            </a:br>
            <a:br>
              <a:rPr lang="en-US" sz="5300" kern="1200" spc="-120" baseline="0" dirty="0">
                <a:solidFill>
                  <a:srgbClr val="FFFFFF"/>
                </a:solidFill>
                <a:latin typeface="+mj-lt"/>
                <a:ea typeface="+mj-ea"/>
                <a:cs typeface="+mj-cs"/>
              </a:rPr>
            </a:br>
            <a:r>
              <a:rPr lang="en-US" sz="5300" kern="1200" spc="-120" baseline="0" dirty="0">
                <a:solidFill>
                  <a:srgbClr val="FFFFFF"/>
                </a:solidFill>
                <a:latin typeface="+mj-lt"/>
                <a:ea typeface="+mj-ea"/>
                <a:cs typeface="+mj-cs"/>
              </a:rPr>
              <a:t>412-266-0476</a:t>
            </a:r>
            <a:br>
              <a:rPr lang="en-US" sz="3500" kern="1200" spc="-120" baseline="0" dirty="0">
                <a:solidFill>
                  <a:srgbClr val="FFFFFF"/>
                </a:solidFill>
                <a:latin typeface="+mj-lt"/>
                <a:ea typeface="+mj-ea"/>
                <a:cs typeface="+mj-cs"/>
              </a:rPr>
            </a:br>
            <a:br>
              <a:rPr lang="en-US" sz="3500" kern="1200" spc="-120" baseline="0" dirty="0">
                <a:solidFill>
                  <a:srgbClr val="FFFFFF"/>
                </a:solidFill>
                <a:latin typeface="+mj-lt"/>
                <a:ea typeface="+mj-ea"/>
                <a:cs typeface="+mj-cs"/>
              </a:rPr>
            </a:br>
            <a:endParaRPr lang="en-US" sz="3500" kern="1200" spc="-120" baseline="0" dirty="0">
              <a:solidFill>
                <a:srgbClr val="FFFFFF"/>
              </a:solidFill>
              <a:latin typeface="+mj-lt"/>
              <a:ea typeface="+mj-ea"/>
              <a:cs typeface="+mj-cs"/>
            </a:endParaRPr>
          </a:p>
        </p:txBody>
      </p:sp>
      <p:pic>
        <p:nvPicPr>
          <p:cNvPr id="7" name="Content Placeholder 6" descr="A picture containing text, grass, soccer, player&#10;&#10;Description automatically generated">
            <a:extLst>
              <a:ext uri="{FF2B5EF4-FFF2-40B4-BE49-F238E27FC236}">
                <a16:creationId xmlns:a16="http://schemas.microsoft.com/office/drawing/2014/main" id="{59A5F821-3661-8080-0114-454AA638BDF2}"/>
              </a:ext>
            </a:extLst>
          </p:cNvPr>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1" t="30145" r="-1" b="20055"/>
          <a:stretch/>
        </p:blipFill>
        <p:spPr>
          <a:xfrm>
            <a:off x="326113" y="770468"/>
            <a:ext cx="4487594" cy="4832048"/>
          </a:xfrm>
          <a:prstGeom prst="rect">
            <a:avLst/>
          </a:prstGeom>
        </p:spPr>
      </p:pic>
    </p:spTree>
    <p:extLst>
      <p:ext uri="{BB962C8B-B14F-4D97-AF65-F5344CB8AC3E}">
        <p14:creationId xmlns:p14="http://schemas.microsoft.com/office/powerpoint/2010/main" val="361693480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fcfa8e6-f8eb-4eae-9d96-55216df171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33B934700D404E80FDCF1D1A851FA9" ma:contentTypeVersion="15" ma:contentTypeDescription="Create a new document." ma:contentTypeScope="" ma:versionID="e1d96818d6d9a56df40d996fb585871d">
  <xsd:schema xmlns:xsd="http://www.w3.org/2001/XMLSchema" xmlns:xs="http://www.w3.org/2001/XMLSchema" xmlns:p="http://schemas.microsoft.com/office/2006/metadata/properties" xmlns:ns3="2fcfa8e6-f8eb-4eae-9d96-55216df1719e" xmlns:ns4="4d2bbea8-91d9-4982-83ba-4f81bb1a0980" targetNamespace="http://schemas.microsoft.com/office/2006/metadata/properties" ma:root="true" ma:fieldsID="5e69288679bf1f1f8d7f77d03678785d" ns3:_="" ns4:_="">
    <xsd:import namespace="2fcfa8e6-f8eb-4eae-9d96-55216df1719e"/>
    <xsd:import namespace="4d2bbea8-91d9-4982-83ba-4f81bb1a098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3:MediaServiceEventHashCode" minOccurs="0"/>
                <xsd:element ref="ns3:MediaServiceGenerationTime" minOccurs="0"/>
                <xsd:element ref="ns3:MediaServiceAutoKeyPoints" minOccurs="0"/>
                <xsd:element ref="ns3:MediaServiceKeyPoints" minOccurs="0"/>
                <xsd:element ref="ns4:SharedWithDetails" minOccurs="0"/>
                <xsd:element ref="ns4:SharingHintHash" minOccurs="0"/>
                <xsd:element ref="ns3:MediaServiceOCR"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cfa8e6-f8eb-4eae-9d96-55216df1719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2bbea8-91d9-4982-83ba-4f81bb1a09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12C45-E3BD-4782-9D8F-BF71316DC75C}">
  <ds:schemaRefs>
    <ds:schemaRef ds:uri="2fcfa8e6-f8eb-4eae-9d96-55216df1719e"/>
    <ds:schemaRef ds:uri="http://purl.org/dc/elements/1.1/"/>
    <ds:schemaRef ds:uri="http://schemas.microsoft.com/office/2006/metadata/properties"/>
    <ds:schemaRef ds:uri="4d2bbea8-91d9-4982-83ba-4f81bb1a09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2C0C271-0A4B-4E66-A16B-3CFD4857C48E}">
  <ds:schemaRefs>
    <ds:schemaRef ds:uri="http://schemas.microsoft.com/sharepoint/v3/contenttype/forms"/>
  </ds:schemaRefs>
</ds:datastoreItem>
</file>

<file path=customXml/itemProps3.xml><?xml version="1.0" encoding="utf-8"?>
<ds:datastoreItem xmlns:ds="http://schemas.openxmlformats.org/officeDocument/2006/customXml" ds:itemID="{F9C21BA0-D4EC-4F8D-A92D-5A05CFC31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cfa8e6-f8eb-4eae-9d96-55216df1719e"/>
    <ds:schemaRef ds:uri="4d2bbea8-91d9-4982-83ba-4f81bb1a09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5258</TotalTime>
  <Words>2626</Words>
  <Application>Microsoft Office PowerPoint</Application>
  <PresentationFormat>On-screen Show (4:3)</PresentationFormat>
  <Paragraphs>473</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Cambria</vt:lpstr>
      <vt:lpstr>Roboto</vt:lpstr>
      <vt:lpstr>Wingdings</vt:lpstr>
      <vt:lpstr>Metropolitan</vt:lpstr>
      <vt:lpstr>PowerPoint Presentation</vt:lpstr>
      <vt:lpstr>Welcome to Pitt United Girls Volleyball Club  Club Director -Coach Amanda Mullen </vt:lpstr>
      <vt:lpstr>PowerPoint Presentation</vt:lpstr>
      <vt:lpstr>Meet the COACHES</vt:lpstr>
      <vt:lpstr>Club Director  Amanda Mullen  724-766-3180 *Please not after 8:00pm*</vt:lpstr>
      <vt:lpstr>Assistant   Club Director  Shannon Locke  724-816-7497 *Please not after 8:00pm*</vt:lpstr>
      <vt:lpstr>13s Coach  Heather Richendrfer  717-676-8688</vt:lpstr>
      <vt:lpstr>14 Red Coach  Cassidy Rossi</vt:lpstr>
      <vt:lpstr>14 Blue Coach  Hannah Geier   412-266-0476  </vt:lpstr>
      <vt:lpstr>15 Red Coach  Julia Bernesser  412-852-3871  </vt:lpstr>
      <vt:lpstr>15 Blue Coach  Bethany Nulph  724-996-6202</vt:lpstr>
      <vt:lpstr>16U Coach  Haley Blanc  440-344-1507</vt:lpstr>
      <vt:lpstr>16s Coach  Vance Blanc  412-804-8542</vt:lpstr>
      <vt:lpstr>17U Coach  Nicole Pilewski  412-897-2886</vt:lpstr>
      <vt:lpstr>Pitt United Handbook General Club Information  Handbook was emailed to members on 11/25/23   </vt:lpstr>
      <vt:lpstr>Handbook Main Points</vt:lpstr>
      <vt:lpstr>PowerPoint Presentation</vt:lpstr>
      <vt:lpstr> Pitt United Volleyball Deposits   </vt:lpstr>
      <vt:lpstr>PowerPoint Presentation</vt:lpstr>
      <vt:lpstr>Slippery Rock Tournament Requirements   </vt:lpstr>
      <vt:lpstr>PowerPoint Presentation</vt:lpstr>
      <vt:lpstr>Practices </vt:lpstr>
      <vt:lpstr>February-May Practices *Starting Monday 2/5/24</vt:lpstr>
      <vt:lpstr>Closed Practices</vt:lpstr>
      <vt:lpstr>D1 - Update</vt:lpstr>
      <vt:lpstr>PowerPoint Presentation</vt:lpstr>
      <vt:lpstr>PowerPoint Presentation</vt:lpstr>
      <vt:lpstr>Tournament hotels</vt:lpstr>
      <vt:lpstr>Tournament hotels continued</vt:lpstr>
      <vt:lpstr>PowerPoint Presentation</vt:lpstr>
      <vt:lpstr>Tournament Philosophy</vt:lpstr>
      <vt:lpstr>PowerPoint Presentation</vt:lpstr>
      <vt:lpstr>Fundraising for 2024 Season</vt:lpstr>
      <vt:lpstr>PowerPoint Presentation</vt:lpstr>
      <vt:lpstr>Spiritwear &amp; Clothing Sale</vt:lpstr>
      <vt:lpstr>PowerPoint Presentation</vt:lpstr>
      <vt:lpstr>Saturday, January 6th </vt:lpstr>
      <vt:lpstr>PowerPoint Presentation</vt:lpstr>
      <vt:lpstr>PowerPoint Presentation</vt:lpstr>
      <vt:lpstr>PowerPoint Presentation</vt:lpstr>
      <vt:lpstr>PowerPoint Presentation</vt:lpstr>
      <vt:lpstr>Parent Volunteers Needed! </vt:lpstr>
      <vt:lpstr>PowerPoint Presentation</vt:lpstr>
      <vt:lpstr>Upcoming and Important Dates…</vt:lpstr>
      <vt:lpstr>Don’t Forget To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Mullen, Amanda</dc:creator>
  <cp:lastModifiedBy>Mullen, Amanda</cp:lastModifiedBy>
  <cp:revision>13</cp:revision>
  <cp:lastPrinted>2022-12-04T17:34:06Z</cp:lastPrinted>
  <dcterms:created xsi:type="dcterms:W3CDTF">2020-11-28T20:09:16Z</dcterms:created>
  <dcterms:modified xsi:type="dcterms:W3CDTF">2023-12-03T20:14:47Z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0x0101003E33B934700D404E80FDCF1D1A851FA9</vt:lpwstr>
  </property>
</Properties>
</file>